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5" r:id="rId5"/>
    <p:sldId id="260" r:id="rId6"/>
    <p:sldId id="258" r:id="rId7"/>
    <p:sldId id="319" r:id="rId8"/>
    <p:sldId id="299" r:id="rId9"/>
    <p:sldId id="300" r:id="rId10"/>
    <p:sldId id="317" r:id="rId11"/>
    <p:sldId id="256" r:id="rId12"/>
    <p:sldId id="274" r:id="rId13"/>
    <p:sldId id="293" r:id="rId14"/>
    <p:sldId id="285" r:id="rId15"/>
    <p:sldId id="302" r:id="rId16"/>
    <p:sldId id="257" r:id="rId17"/>
    <p:sldId id="320" r:id="rId18"/>
    <p:sldId id="321" r:id="rId19"/>
    <p:sldId id="322" r:id="rId20"/>
    <p:sldId id="291" r:id="rId21"/>
    <p:sldId id="323" r:id="rId22"/>
    <p:sldId id="324" r:id="rId23"/>
    <p:sldId id="325" r:id="rId24"/>
    <p:sldId id="295" r:id="rId25"/>
    <p:sldId id="316" r:id="rId26"/>
    <p:sldId id="265" r:id="rId27"/>
    <p:sldId id="278" r:id="rId28"/>
    <p:sldId id="327" r:id="rId29"/>
    <p:sldId id="307" r:id="rId30"/>
    <p:sldId id="309" r:id="rId31"/>
    <p:sldId id="310" r:id="rId32"/>
    <p:sldId id="311" r:id="rId33"/>
    <p:sldId id="312" r:id="rId34"/>
    <p:sldId id="313" r:id="rId35"/>
    <p:sldId id="314" r:id="rId36"/>
    <p:sldId id="3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45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-742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38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B61F67-4219-82BD-D357-355AA7591C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FE2BF-AD88-9811-C6DD-79DABAC55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DDA53-17BB-4810-91A8-94FE944ADC38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F7338-476F-59A1-B752-865882DA12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C2ED2-F5D9-8398-9B1F-9E1D760B07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CF56-022D-4E84-9600-36794E4DE26E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08D30-F807-4561-A81E-6E077448AA0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2C05A-7A07-4286-AA18-B883C0AF9A3B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8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1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7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97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15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0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1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2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uk-UA">
              <a:ea typeface="맑은 고딕" panose="020B0503020000020004" pitchFamily="34" charset="-127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CFCCF50B-5AEB-4237-970E-F466B09712F1}" type="slidenum">
              <a:rPr lang="ko-KR" altLang="en-US" sz="1300" smtClean="0">
                <a:ea typeface="Arial Unicode MS" pitchFamily="34" charset="-128"/>
              </a:rPr>
              <a:pPr>
                <a:spcBef>
                  <a:spcPct val="0"/>
                </a:spcBef>
              </a:pPr>
              <a:t>10</a:t>
            </a:fld>
            <a:endParaRPr lang="ko-KR" altLang="en-US" sz="130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4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05A-7A07-4286-AA18-B883C0AF9A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C28288-9ECE-44BB-896A-A34714EA583E}" type="slidenum">
              <a:rPr lang="en-US" altLang="ru-RU" sz="1200"/>
              <a:pPr eaLnBrk="1" hangingPunct="1"/>
              <a:t>20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fld id="{45B856FC-91DA-4F6D-BAF5-2F42751F6538}" type="slidenum">
              <a:rPr lang="en-US" altLang="ru-RU" smtClean="0">
                <a:latin typeface="맑은 고딕" panose="020B0503020000020004" pitchFamily="34" charset="-127"/>
                <a:ea typeface="맑은 고딕" panose="020B0503020000020004" pitchFamily="34" charset="-127"/>
              </a:rPr>
              <a:pPr/>
              <a:t>21</a:t>
            </a:fld>
            <a:endParaRPr lang="en-US" altLang="ru-RU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619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7CAC6E-6513-EFEF-80DD-DC09D9C4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5939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9D0D1EA-36A7-6453-1FD4-3D8EDB9E3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98"/>
          <a:stretch/>
        </p:blipFill>
        <p:spPr>
          <a:xfrm>
            <a:off x="0" y="2536372"/>
            <a:ext cx="2197076" cy="37174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6C6AF7-C52F-0661-9756-4ACF5F53D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98171" y="691024"/>
            <a:ext cx="8795658" cy="5475954"/>
            <a:chOff x="1698171" y="691024"/>
            <a:chExt cx="8795658" cy="54759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E9A7E9-8102-96E8-3AFE-500CB362A1DC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8795658" cy="5475954"/>
              <a:chOff x="1466850" y="380320"/>
              <a:chExt cx="9258300" cy="576398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3ECDAF-8D46-3B38-8636-403A9D6E1AE5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9258300" cy="52686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9042C5-541D-EACD-1550-73F521EE58CE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9258300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16982B-45E5-11C7-13E9-FFB7118F3739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AEAE856-A4AE-737F-5F25-C2D45CCF9350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69E9B6-7A5C-6135-A347-B48DCD6D4E3A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4D07301-3180-6D7F-A1D1-2011E615007D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9686" y="1209643"/>
            <a:ext cx="8508273" cy="4968000"/>
          </a:xfrm>
        </p:spPr>
        <p:txBody>
          <a:bodyPr anchor="ctr"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3499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8722D0A-E5E5-85E8-8A98-85D9705F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0999" y="380999"/>
            <a:ext cx="11430000" cy="1643137"/>
            <a:chOff x="1698170" y="691024"/>
            <a:chExt cx="11430000" cy="16431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302B80-DDF6-B2B7-6559-5B19EDC98763}"/>
                </a:ext>
              </a:extLst>
            </p:cNvPr>
            <p:cNvGrpSpPr/>
            <p:nvPr userDrawn="1"/>
          </p:nvGrpSpPr>
          <p:grpSpPr>
            <a:xfrm>
              <a:off x="1698170" y="691024"/>
              <a:ext cx="11430000" cy="1643137"/>
              <a:chOff x="1466849" y="380320"/>
              <a:chExt cx="12031205" cy="172956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CCE774-3C05-A473-EC2B-CC0477DD95B7}"/>
                  </a:ext>
                </a:extLst>
              </p:cNvPr>
              <p:cNvSpPr/>
              <p:nvPr userDrawn="1"/>
            </p:nvSpPr>
            <p:spPr>
              <a:xfrm>
                <a:off x="1466849" y="875621"/>
                <a:ext cx="12031204" cy="12342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119DFF-8596-5767-9E16-1F5D2A0890B0}"/>
                  </a:ext>
                </a:extLst>
              </p:cNvPr>
              <p:cNvSpPr/>
              <p:nvPr userDrawn="1"/>
            </p:nvSpPr>
            <p:spPr>
              <a:xfrm>
                <a:off x="1466849" y="380320"/>
                <a:ext cx="12031205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202FE4-E23F-5D9F-6685-2591771D5E07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1CC1965-068E-9CDB-3C77-0B37519DC63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5490BAC-795F-B586-F7A7-4DFB64162F77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93C3DAB-2ED3-29C3-4C46-70C1FE5C77D0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3D7900-A764-0B16-7BED-F9EBD836A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0999" y="2252872"/>
            <a:ext cx="11429999" cy="3635330"/>
            <a:chOff x="1698170" y="691024"/>
            <a:chExt cx="11429999" cy="36353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DAD512-E415-2CBA-7F91-C6B058A5ADBD}"/>
                </a:ext>
              </a:extLst>
            </p:cNvPr>
            <p:cNvGrpSpPr/>
            <p:nvPr userDrawn="1"/>
          </p:nvGrpSpPr>
          <p:grpSpPr>
            <a:xfrm>
              <a:off x="1698170" y="691024"/>
              <a:ext cx="11429999" cy="3635330"/>
              <a:chOff x="1466849" y="380320"/>
              <a:chExt cx="12031203" cy="382654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1D068B-EDAE-2B09-0C52-3807110CD594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12031202" cy="33312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25F6B8-7F31-9F6F-6F40-4446D62B0C09}"/>
                  </a:ext>
                </a:extLst>
              </p:cNvPr>
              <p:cNvSpPr/>
              <p:nvPr userDrawn="1"/>
            </p:nvSpPr>
            <p:spPr>
              <a:xfrm>
                <a:off x="1466849" y="380320"/>
                <a:ext cx="12031202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10B156-7097-18AF-109C-9129C1D27D5C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8629EE-2788-3490-B87C-FE2A0006988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D13927A-0814-22EA-70B1-CD822828F18E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BEDD65C-96D1-E6E2-62CE-14973E1DB1B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D7FB8EE-5B3A-2DFB-6FDF-44E5B3D93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990005"/>
            <a:ext cx="10907016" cy="922516"/>
          </a:xfrm>
        </p:spPr>
        <p:txBody>
          <a:bodyPr tIns="182880"/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86" y="3059961"/>
            <a:ext cx="3961039" cy="2467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539386C-EDE8-05CD-6687-DDB57EB0D55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048250" y="3059960"/>
            <a:ext cx="6500116" cy="246738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add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50A47-3CDE-6A2F-544A-5F98134DF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829F0F-DBDF-07B3-7893-FA37927FB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8B8345A-1B48-25C5-67AE-D78987BEF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878FF980-7D74-4564-A0C9-19E560B51CB0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38A89FC-B8CA-14B7-D2D8-E768D99D8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FF78B34-411F-1CA2-E7AE-72EE59FB9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F0324D9-6571-4E22-7F05-EB7C4C252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5AD4638-F38E-56C0-D181-3C9488FAF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8BB575-A42F-625D-F8C0-71BACF90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5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2D7010-7DD7-3796-25B0-887F020F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20C36-0F8D-D8C0-9900-9ABBBFF5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494" y="1933575"/>
            <a:ext cx="3421255" cy="3661683"/>
          </a:xfrm>
          <a:prstGeom prst="roundRect">
            <a:avLst>
              <a:gd name="adj" fmla="val 9932"/>
            </a:avLst>
          </a:prstGeom>
          <a:solidFill>
            <a:schemeClr val="accent2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A4DA47-F1FE-347F-D205-7E5F76A50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71976" y="1933575"/>
            <a:ext cx="7174103" cy="3661683"/>
          </a:xfrm>
          <a:prstGeom prst="roundRect">
            <a:avLst>
              <a:gd name="adj" fmla="val 9932"/>
            </a:avLst>
          </a:prstGeom>
          <a:solidFill>
            <a:schemeClr val="accent6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8E9543-72F0-3B98-EBDB-95F36BA54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76292"/>
            <a:ext cx="10907016" cy="922516"/>
          </a:xfrm>
        </p:spPr>
        <p:txBody>
          <a:bodyPr tIns="182880"/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F67B58-AA53-B48D-DD97-72B3116B22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1945" y="2343150"/>
            <a:ext cx="3062967" cy="2990850"/>
          </a:xfrm>
        </p:spPr>
        <p:txBody>
          <a:bodyPr/>
          <a:lstStyle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1pPr>
            <a:lvl2pPr marL="7429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3pPr>
            <a:lvl4pPr marL="16573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4pPr>
            <a:lvl5pPr marL="21145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19626" y="2343150"/>
            <a:ext cx="6626226" cy="2994868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800"/>
            </a:lvl1pPr>
            <a:lvl2pPr>
              <a:lnSpc>
                <a:spcPts val="1900"/>
              </a:lnSpc>
              <a:defRPr sz="1800"/>
            </a:lvl2pPr>
            <a:lvl3pPr>
              <a:lnSpc>
                <a:spcPts val="1900"/>
              </a:lnSpc>
              <a:defRPr sz="1800"/>
            </a:lvl3pPr>
            <a:lvl4pPr>
              <a:lnSpc>
                <a:spcPts val="1900"/>
              </a:lnSpc>
              <a:defRPr sz="1800"/>
            </a:lvl4pPr>
            <a:lvl5pPr>
              <a:lnSpc>
                <a:spcPts val="19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99C66-96F4-78D6-A62C-38668D5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A6D20-3BBC-4875-E1DD-C75389BF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375AD72-FEF2-7BD7-B33E-DE98FDD65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AD6A6A9F-0D32-429A-A1D1-F5896171D663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5C69E5E-6C22-57DA-0C62-9C6B3203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4542827-11B9-15CF-AB8E-86115BEF9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F1536F-20D9-1950-220E-4E6B881E9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8E904D7-AB01-FD2A-6191-37814CBD0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5DD3E5-31DE-DE3C-B506-E5AF1EC6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59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4">
            <a:extLst>
              <a:ext uri="{FF2B5EF4-FFF2-40B4-BE49-F238E27FC236}">
                <a16:creationId xmlns:a16="http://schemas.microsoft.com/office/drawing/2014/main" id="{5C92998A-0580-8711-F2CD-BA025D3B4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73457" y="3490004"/>
            <a:ext cx="2760781" cy="2636487"/>
            <a:chOff x="9757762" y="3673334"/>
            <a:chExt cx="2760781" cy="2636487"/>
          </a:xfrm>
          <a:solidFill>
            <a:schemeClr val="bg1">
              <a:alpha val="5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9E8E44-AD09-0DCB-79DA-F363143EB715}"/>
                </a:ext>
              </a:extLst>
            </p:cNvPr>
            <p:cNvSpPr/>
            <p:nvPr/>
          </p:nvSpPr>
          <p:spPr>
            <a:xfrm>
              <a:off x="9757762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C32798-3973-1B39-EA92-336F776B7AA7}"/>
                </a:ext>
              </a:extLst>
            </p:cNvPr>
            <p:cNvSpPr/>
            <p:nvPr/>
          </p:nvSpPr>
          <p:spPr>
            <a:xfrm>
              <a:off x="10777316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2D963B-D621-02DD-1619-684F4DC91490}"/>
                </a:ext>
              </a:extLst>
            </p:cNvPr>
            <p:cNvSpPr/>
            <p:nvPr/>
          </p:nvSpPr>
          <p:spPr>
            <a:xfrm>
              <a:off x="11796885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91E75D-715D-B554-6983-B8D0F0FF7ECE}"/>
                </a:ext>
              </a:extLst>
            </p:cNvPr>
            <p:cNvSpPr/>
            <p:nvPr/>
          </p:nvSpPr>
          <p:spPr>
            <a:xfrm>
              <a:off x="9757762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BE3828-09E2-3B37-DAF2-0F1EF6FBB447}"/>
                </a:ext>
              </a:extLst>
            </p:cNvPr>
            <p:cNvSpPr/>
            <p:nvPr/>
          </p:nvSpPr>
          <p:spPr>
            <a:xfrm>
              <a:off x="10777316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D5FBB-6BCD-9E17-CA4C-DA3621F258BF}"/>
                </a:ext>
              </a:extLst>
            </p:cNvPr>
            <p:cNvSpPr/>
            <p:nvPr/>
          </p:nvSpPr>
          <p:spPr>
            <a:xfrm>
              <a:off x="11796885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D5227-34EB-06BB-7D33-8014F2DE4711}"/>
                </a:ext>
              </a:extLst>
            </p:cNvPr>
            <p:cNvSpPr/>
            <p:nvPr/>
          </p:nvSpPr>
          <p:spPr>
            <a:xfrm>
              <a:off x="9757762" y="5788920"/>
              <a:ext cx="503603" cy="503606"/>
            </a:xfrm>
            <a:custGeom>
              <a:avLst/>
              <a:gdLst>
                <a:gd name="connsiteX0" fmla="*/ 0 w 503603"/>
                <a:gd name="connsiteY0" fmla="*/ 251798 h 503606"/>
                <a:gd name="connsiteX1" fmla="*/ 251802 w 503603"/>
                <a:gd name="connsiteY1" fmla="*/ 0 h 503606"/>
                <a:gd name="connsiteX2" fmla="*/ 503604 w 503603"/>
                <a:gd name="connsiteY2" fmla="*/ 251798 h 503606"/>
                <a:gd name="connsiteX3" fmla="*/ 251802 w 503603"/>
                <a:gd name="connsiteY3" fmla="*/ 503606 h 503606"/>
                <a:gd name="connsiteX4" fmla="*/ 0 w 503603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6">
                  <a:moveTo>
                    <a:pt x="0" y="251798"/>
                  </a:moveTo>
                  <a:cubicBezTo>
                    <a:pt x="0" y="112736"/>
                    <a:pt x="112737" y="0"/>
                    <a:pt x="251802" y="0"/>
                  </a:cubicBezTo>
                  <a:cubicBezTo>
                    <a:pt x="390867" y="0"/>
                    <a:pt x="503604" y="112736"/>
                    <a:pt x="503604" y="251798"/>
                  </a:cubicBezTo>
                  <a:cubicBezTo>
                    <a:pt x="503604" y="390859"/>
                    <a:pt x="390869" y="503606"/>
                    <a:pt x="251802" y="503606"/>
                  </a:cubicBezTo>
                  <a:cubicBezTo>
                    <a:pt x="112734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22BFF6-8FC1-1C45-6065-DDBFC3366BC5}"/>
                </a:ext>
              </a:extLst>
            </p:cNvPr>
            <p:cNvSpPr/>
            <p:nvPr/>
          </p:nvSpPr>
          <p:spPr>
            <a:xfrm>
              <a:off x="10777320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46F39A-3BE2-E627-E2A8-097C4BA7329F}"/>
                </a:ext>
              </a:extLst>
            </p:cNvPr>
            <p:cNvSpPr/>
            <p:nvPr/>
          </p:nvSpPr>
          <p:spPr>
            <a:xfrm>
              <a:off x="11796889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722D0A-E5E5-85E8-8A98-85D9705F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1000" y="2282879"/>
            <a:ext cx="4269018" cy="3187700"/>
            <a:chOff x="1698171" y="691024"/>
            <a:chExt cx="4269018" cy="3187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302B80-DDF6-B2B7-6559-5B19EDC98763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4269018" cy="3187700"/>
              <a:chOff x="1466850" y="380320"/>
              <a:chExt cx="4493564" cy="33553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CCE774-3C05-A473-EC2B-CC0477DD95B7}"/>
                  </a:ext>
                </a:extLst>
              </p:cNvPr>
              <p:cNvSpPr/>
              <p:nvPr userDrawn="1"/>
            </p:nvSpPr>
            <p:spPr>
              <a:xfrm>
                <a:off x="1466850" y="875619"/>
                <a:ext cx="4493564" cy="28600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119DFF-8596-5767-9E16-1F5D2A0890B0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4493564" cy="495300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202FE4-E23F-5D9F-6685-2591771D5E07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1CC1965-068E-9CDB-3C77-0B37519DC63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5490BAC-795F-B586-F7A7-4DFB64162F77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93C3DAB-2ED3-29C3-4C46-70C1FE5C77D0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85C02728-7F58-1ED1-7B84-326CE837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77710"/>
            <a:ext cx="4269017" cy="210918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3D7900-A764-0B16-7BED-F9EBD836A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34496" y="731509"/>
            <a:ext cx="6876503" cy="4739070"/>
            <a:chOff x="1698171" y="691024"/>
            <a:chExt cx="6876503" cy="47390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DAD512-E415-2CBA-7F91-C6B058A5ADBD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6876503" cy="4739070"/>
              <a:chOff x="1466850" y="380320"/>
              <a:chExt cx="7238199" cy="498834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1D068B-EDAE-2B09-0C52-3807110CD594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7238199" cy="449304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25F6B8-7F31-9F6F-6F40-4446D62B0C09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7238199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10B156-7097-18AF-109C-9129C1D27D5C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8629EE-2788-3490-B87C-FE2A0006988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D13927A-0814-22EA-70B1-CD822828F18E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BEDD65C-96D1-E6E2-62CE-14973E1DB1B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8AADC3C-8146-4144-3ABA-28E1B1F4AA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34493" y="1202058"/>
            <a:ext cx="6876504" cy="42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DD2ED3-A6F4-FD7E-59F8-1FAE8FBBA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256"/>
          <a:stretch/>
        </p:blipFill>
        <p:spPr>
          <a:xfrm rot="16200000">
            <a:off x="1495710" y="-1028662"/>
            <a:ext cx="2029124" cy="40864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D3D389B-1A71-78E3-E524-47DEFE36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E7AF89-C0F4-4BB7-8B68-933CBF0B3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17933C8A-8E9F-F250-DAB7-5B1C8253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5B21777A-95FC-45DC-96FA-58DCC4C7EAA1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824FC607-995F-898A-B4E2-47161383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D6615CA-D60B-84EA-CBF6-70186E3CF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8C02DF0-EBE4-4C6F-CE9A-61B39F1F7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AFEE4071-4B5B-AFB4-B178-D09387257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023153-9A4E-D9D3-6DE0-2D3EA610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52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5477807-ECB9-BBC9-E832-2FE89AC32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746" y="327023"/>
            <a:ext cx="5931354" cy="5561465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6000" dirty="0"/>
            </a:lvl1pPr>
          </a:lstStyle>
          <a:p>
            <a:pPr lvl="0" algn="ctr"/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66CFD9-87C8-0968-9FB0-CF7AE4F61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75684" y="1200589"/>
            <a:ext cx="3365366" cy="3804114"/>
            <a:chOff x="1698171" y="691024"/>
            <a:chExt cx="3365366" cy="3804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1AD75-22F7-E387-8455-0EE6231C2AA8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3365366" cy="3804114"/>
              <a:chOff x="1466850" y="380320"/>
              <a:chExt cx="3542380" cy="400420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4EBD37B-479C-8610-9921-3DD1D3B53203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3542380" cy="35089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E9DA007-4D12-4E50-8A2A-BFEB557D2755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3542380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696F41-7A57-6A71-48E0-57DC0FD1F45D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B518BB-BA01-734C-8F35-C569614E32E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0CA477C-B13C-EF0B-F67F-CF0F4D703D69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DDCC6C-0428-0F66-95AF-F34D60323CEB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199" y="1788339"/>
            <a:ext cx="3103201" cy="3092539"/>
          </a:xfrm>
        </p:spPr>
        <p:txBody>
          <a:bodyPr tIns="0" bIns="0" anchor="ctr"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DDB5-9047-790A-C8B0-D67E44B72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9A5963-0FEC-D9BF-54CB-A3D6D118A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7DBEC2-F0F7-1E8A-EDBA-2EB379509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C3E48DB0-F654-4BF4-950A-98D782617B1C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47C04A-7458-C36D-EE89-0C1F41AF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13B35D-F747-92EE-37C0-27E1CA8B5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D40548-01E2-C4C3-74D5-E53F4A1C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21946D-D90D-3F7E-3E92-78C7E120A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97D881-DBBF-010E-A63C-99B4B0D41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05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4">
            <a:extLst>
              <a:ext uri="{FF2B5EF4-FFF2-40B4-BE49-F238E27FC236}">
                <a16:creationId xmlns:a16="http://schemas.microsoft.com/office/drawing/2014/main" id="{5C92998A-0580-8711-F2CD-BA025D3B4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73457" y="3490004"/>
            <a:ext cx="2760781" cy="2636487"/>
            <a:chOff x="9757762" y="3673334"/>
            <a:chExt cx="2760781" cy="2636487"/>
          </a:xfrm>
          <a:solidFill>
            <a:schemeClr val="bg1">
              <a:alpha val="5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9E8E44-AD09-0DCB-79DA-F363143EB715}"/>
                </a:ext>
              </a:extLst>
            </p:cNvPr>
            <p:cNvSpPr/>
            <p:nvPr/>
          </p:nvSpPr>
          <p:spPr>
            <a:xfrm>
              <a:off x="9757762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C32798-3973-1B39-EA92-336F776B7AA7}"/>
                </a:ext>
              </a:extLst>
            </p:cNvPr>
            <p:cNvSpPr/>
            <p:nvPr/>
          </p:nvSpPr>
          <p:spPr>
            <a:xfrm>
              <a:off x="10777316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2D963B-D621-02DD-1619-684F4DC91490}"/>
                </a:ext>
              </a:extLst>
            </p:cNvPr>
            <p:cNvSpPr/>
            <p:nvPr/>
          </p:nvSpPr>
          <p:spPr>
            <a:xfrm>
              <a:off x="11796885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91E75D-715D-B554-6983-B8D0F0FF7ECE}"/>
                </a:ext>
              </a:extLst>
            </p:cNvPr>
            <p:cNvSpPr/>
            <p:nvPr/>
          </p:nvSpPr>
          <p:spPr>
            <a:xfrm>
              <a:off x="9757762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BE3828-09E2-3B37-DAF2-0F1EF6FBB447}"/>
                </a:ext>
              </a:extLst>
            </p:cNvPr>
            <p:cNvSpPr/>
            <p:nvPr/>
          </p:nvSpPr>
          <p:spPr>
            <a:xfrm>
              <a:off x="10777316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D5FBB-6BCD-9E17-CA4C-DA3621F258BF}"/>
                </a:ext>
              </a:extLst>
            </p:cNvPr>
            <p:cNvSpPr/>
            <p:nvPr/>
          </p:nvSpPr>
          <p:spPr>
            <a:xfrm>
              <a:off x="11796885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D5227-34EB-06BB-7D33-8014F2DE4711}"/>
                </a:ext>
              </a:extLst>
            </p:cNvPr>
            <p:cNvSpPr/>
            <p:nvPr/>
          </p:nvSpPr>
          <p:spPr>
            <a:xfrm>
              <a:off x="9757762" y="5788920"/>
              <a:ext cx="503603" cy="503606"/>
            </a:xfrm>
            <a:custGeom>
              <a:avLst/>
              <a:gdLst>
                <a:gd name="connsiteX0" fmla="*/ 0 w 503603"/>
                <a:gd name="connsiteY0" fmla="*/ 251798 h 503606"/>
                <a:gd name="connsiteX1" fmla="*/ 251802 w 503603"/>
                <a:gd name="connsiteY1" fmla="*/ 0 h 503606"/>
                <a:gd name="connsiteX2" fmla="*/ 503604 w 503603"/>
                <a:gd name="connsiteY2" fmla="*/ 251798 h 503606"/>
                <a:gd name="connsiteX3" fmla="*/ 251802 w 503603"/>
                <a:gd name="connsiteY3" fmla="*/ 503606 h 503606"/>
                <a:gd name="connsiteX4" fmla="*/ 0 w 503603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6">
                  <a:moveTo>
                    <a:pt x="0" y="251798"/>
                  </a:moveTo>
                  <a:cubicBezTo>
                    <a:pt x="0" y="112736"/>
                    <a:pt x="112737" y="0"/>
                    <a:pt x="251802" y="0"/>
                  </a:cubicBezTo>
                  <a:cubicBezTo>
                    <a:pt x="390867" y="0"/>
                    <a:pt x="503604" y="112736"/>
                    <a:pt x="503604" y="251798"/>
                  </a:cubicBezTo>
                  <a:cubicBezTo>
                    <a:pt x="503604" y="390859"/>
                    <a:pt x="390869" y="503606"/>
                    <a:pt x="251802" y="503606"/>
                  </a:cubicBezTo>
                  <a:cubicBezTo>
                    <a:pt x="112734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22BFF6-8FC1-1C45-6065-DDBFC3366BC5}"/>
                </a:ext>
              </a:extLst>
            </p:cNvPr>
            <p:cNvSpPr/>
            <p:nvPr/>
          </p:nvSpPr>
          <p:spPr>
            <a:xfrm>
              <a:off x="10777320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46F39A-3BE2-E627-E2A8-097C4BA7329F}"/>
                </a:ext>
              </a:extLst>
            </p:cNvPr>
            <p:cNvSpPr/>
            <p:nvPr/>
          </p:nvSpPr>
          <p:spPr>
            <a:xfrm>
              <a:off x="11796889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722D0A-E5E5-85E8-8A98-85D9705F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1000" y="2282879"/>
            <a:ext cx="4269018" cy="3187700"/>
            <a:chOff x="1698171" y="691024"/>
            <a:chExt cx="4269018" cy="3187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302B80-DDF6-B2B7-6559-5B19EDC98763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4269018" cy="3187700"/>
              <a:chOff x="1466850" y="380320"/>
              <a:chExt cx="4493564" cy="33553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CCE774-3C05-A473-EC2B-CC0477DD95B7}"/>
                  </a:ext>
                </a:extLst>
              </p:cNvPr>
              <p:cNvSpPr/>
              <p:nvPr userDrawn="1"/>
            </p:nvSpPr>
            <p:spPr>
              <a:xfrm>
                <a:off x="1466850" y="875619"/>
                <a:ext cx="4493564" cy="28600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119DFF-8596-5767-9E16-1F5D2A0890B0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4493564" cy="495300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202FE4-E23F-5D9F-6685-2591771D5E07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1CC1965-068E-9CDB-3C77-0B37519DC63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5490BAC-795F-B586-F7A7-4DFB64162F77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93C3DAB-2ED3-29C3-4C46-70C1FE5C77D0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85C02728-7F58-1ED1-7B84-326CE837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77710"/>
            <a:ext cx="4269017" cy="210918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3D7900-A764-0B16-7BED-F9EBD836A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34496" y="731509"/>
            <a:ext cx="6876503" cy="4739070"/>
            <a:chOff x="1698171" y="691024"/>
            <a:chExt cx="6876503" cy="47390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DAD512-E415-2CBA-7F91-C6B058A5ADBD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6876503" cy="4739070"/>
              <a:chOff x="1466850" y="380320"/>
              <a:chExt cx="7238199" cy="498834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1D068B-EDAE-2B09-0C52-3807110CD594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7238199" cy="449304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25F6B8-7F31-9F6F-6F40-4446D62B0C09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7238199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10B156-7097-18AF-109C-9129C1D27D5C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8629EE-2788-3490-B87C-FE2A0006988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D13927A-0814-22EA-70B1-CD822828F18E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BEDD65C-96D1-E6E2-62CE-14973E1DB1B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4495" y="1202058"/>
            <a:ext cx="6876502" cy="4268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DD2ED3-A6F4-FD7E-59F8-1FAE8FBBA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256"/>
          <a:stretch/>
        </p:blipFill>
        <p:spPr>
          <a:xfrm rot="16200000">
            <a:off x="1495710" y="-1028662"/>
            <a:ext cx="2029124" cy="40864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D3D389B-1A71-78E3-E524-47DEFE36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E7AF89-C0F4-4BB7-8B68-933CBF0B3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17933C8A-8E9F-F250-DAB7-5B1C8253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AF85D86F-FF8D-4B39-ADE9-8E47373FCD11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824FC607-995F-898A-B4E2-47161383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D6615CA-D60B-84EA-CBF6-70186E3CF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8C02DF0-EBE4-4C6F-CE9A-61B39F1F7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AFEE4071-4B5B-AFB4-B178-D09387257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023153-9A4E-D9D3-6DE0-2D3EA610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15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D1964D-F9CA-9278-BD33-03FD979E6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857CF-1C39-27BB-9B6B-6A0C1DD0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B31A7E-FD72-B42E-26A8-319F776C1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0118B694-E5FD-4821-AEBA-5EEEF1B6D4E9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487FC0-E254-7086-CC55-D7BFCEAC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F41C3E4-FF61-A611-F912-98F344213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B15F18C-70F5-E214-E8DA-4CFAE27FE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27095-DB42-91AA-4BB8-1CE63D89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9DC3C-8238-2625-2CBD-974CA4F81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98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911424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uk-UA" altLang="ko-KR" noProof="0"/>
              <a:t>Клацніть піктограму, щоб додати зображення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3613563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uk-UA" altLang="ko-KR" noProof="0"/>
              <a:t>Клацніть піктограму, щоб додати зображення</a:t>
            </a:r>
            <a:endParaRPr lang="ko-KR" alt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315701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uk-UA" altLang="ko-KR" noProof="0"/>
              <a:t>Клацніть піктограму, щоб додати зображення</a:t>
            </a:r>
            <a:endParaRPr lang="ko-KR" alt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9017840" y="1585885"/>
            <a:ext cx="2304256" cy="261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uk-UA" altLang="ko-KR" noProof="0"/>
              <a:t>Клацніть піктограму, щоб додати зображення</a:t>
            </a:r>
            <a:endParaRPr lang="ko-KR" alt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uk-UA" altLang="ko-KR"/>
              <a:t>Зразок заголовка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9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6BC9-4AB6-4CFB-89B4-A3A288D719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54F-897F-4BF5-8439-C585832E8F5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0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6BC9-4AB6-4CFB-89B4-A3A288D719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54F-897F-4BF5-8439-C585832E8F5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FFDE191C-52DF-6A6D-EC88-18A052FF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7716"/>
          <a:stretch/>
        </p:blipFill>
        <p:spPr>
          <a:xfrm rot="16200000">
            <a:off x="9722190" y="160175"/>
            <a:ext cx="2394401" cy="254522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D30DCAC-B495-853F-9921-FBA390186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0620" y="2616531"/>
            <a:ext cx="2394401" cy="408644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CB78A71-D8F9-12A2-1D4E-A2C2E4E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594100" y="380999"/>
            <a:ext cx="4972050" cy="5475954"/>
            <a:chOff x="1698171" y="691024"/>
            <a:chExt cx="4972050" cy="547595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1FCBAB4-0CBD-A738-A058-100C35A0BDF1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4972050" cy="5475954"/>
              <a:chOff x="1466850" y="380320"/>
              <a:chExt cx="5233574" cy="576398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7098CE-4555-2BEE-5226-2E2F9EE1D5BB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5233574" cy="52686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0CBAEB-0BE9-F75E-CB8D-A411C52E889A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5233574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EDFCBD7-3731-A5D1-BB82-218531D6BA6E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A6D4634-51B3-BE70-0479-199D811D75F3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2B1D16B-1A18-4890-4596-F24DD1C0BA94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98E60AF-0ABD-505A-4D5D-18B025CCA331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A048DF11-5712-A1DF-9E33-2C705AF5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7068" y="851547"/>
            <a:ext cx="4275364" cy="197963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FC08F1C-3206-A42D-3BCD-F04FBA7839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47886" y="2831182"/>
            <a:ext cx="4275364" cy="2660213"/>
          </a:xfrm>
        </p:spPr>
        <p:txBody>
          <a:bodyPr tIns="0" bIns="0"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671B5C-5A86-C6A6-2913-1F73F100E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42D9D8C-0E11-E268-D458-EC3BC4FD2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8E4CD02A-FF2F-864A-138B-368FE9BFD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098D32CD-ECA8-47AD-935A-FF614E631B9F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5B0F505A-EE51-9D7A-42EA-2CD2CD432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B4905353-8D75-B3E2-2489-1D6907755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DBFD95C-0912-3222-EECA-8F84031BC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F30B651-FA38-151D-A122-6186F222C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43855C-EC70-E12C-3368-415B1AC40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B9D92F9-7505-2024-1DF6-10DB1241A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898"/>
          <a:stretch/>
        </p:blipFill>
        <p:spPr>
          <a:xfrm>
            <a:off x="0" y="1448221"/>
            <a:ext cx="2197076" cy="37174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296A0E-AA2F-B543-BCEA-D30C665A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851548"/>
            <a:ext cx="6687981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E35C9-2754-CF70-29E7-27AC12CE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380999"/>
            <a:ext cx="6687981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AAB6D3-CF07-3A44-F37A-9DEF7B82B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2515" y="505268"/>
            <a:ext cx="810985" cy="212272"/>
            <a:chOff x="1883229" y="800099"/>
            <a:chExt cx="810985" cy="21227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E4DBAB-D882-5741-A690-F28CB547E059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414570-C554-43C4-DF59-67790E6DBEB8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EC5277-EFEF-467F-A8E8-3AB6A62F3A00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784" y="1059463"/>
            <a:ext cx="6008915" cy="443193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037F58E-633A-20EC-118A-2A3039E20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40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E7202-D4FD-97A5-44A7-EC8436DA2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932" y="851548"/>
            <a:ext cx="4353117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0E844-DC94-8DC4-9D32-BFCC78887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932" y="380999"/>
            <a:ext cx="4353117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C8A32-35EB-644B-4A78-F0837BB8C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95447" y="505268"/>
            <a:ext cx="810985" cy="212272"/>
            <a:chOff x="1883229" y="800099"/>
            <a:chExt cx="810985" cy="212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D61DD85-A825-A396-2A30-039913643826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29ECB8-2561-5C06-11F4-9DAB13E88AF9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E27364-A704-A922-E89E-C44E9040E1E4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5704C24-F4AD-72DA-159C-32CBFB1AFD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81871" y="881363"/>
            <a:ext cx="4297680" cy="493776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B87FB-2727-2ED0-7E72-76E55BE4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C4F77E-C259-1702-5FF7-B1EF4F06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4EF1CA-0713-F725-CD7A-054E12143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AB066C26-EC61-4AF5-B950-A05F9B06BC7B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C27500-80A5-ACE3-E5FE-30B63950C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6256C1F-A548-F457-2753-E96A83E5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7F79C1-FB83-AC51-70F8-8E7305F7C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DD93F0-5136-93CB-0125-942AA6382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E7A212-2920-1971-09FB-8F2CF451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80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B9D92F9-7505-2024-1DF6-10DB1241A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898"/>
          <a:stretch/>
        </p:blipFill>
        <p:spPr>
          <a:xfrm>
            <a:off x="0" y="1448221"/>
            <a:ext cx="2197076" cy="37174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296A0E-AA2F-B543-BCEA-D30C665A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851548"/>
            <a:ext cx="6687981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E35C9-2754-CF70-29E7-27AC12CE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380999"/>
            <a:ext cx="6687981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AAB6D3-CF07-3A44-F37A-9DEF7B82B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2515" y="505268"/>
            <a:ext cx="810985" cy="212272"/>
            <a:chOff x="1883229" y="800099"/>
            <a:chExt cx="810985" cy="21227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E4DBAB-D882-5741-A690-F28CB547E059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414570-C554-43C4-DF59-67790E6DBEB8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EC5277-EFEF-467F-A8E8-3AB6A62F3A00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44" y="841808"/>
            <a:ext cx="6712153" cy="4012867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3774F2-22B6-2050-1FA9-905E2B2B5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532" y="4854677"/>
            <a:ext cx="6008915" cy="652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406CD66-4AAA-6429-2E99-B4514373C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784" y="4854677"/>
            <a:ext cx="6008915" cy="65292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037F58E-633A-20EC-118A-2A3039E20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40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E7202-D4FD-97A5-44A7-EC8436DA2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932" y="851548"/>
            <a:ext cx="4353117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0E844-DC94-8DC4-9D32-BFCC78887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932" y="380999"/>
            <a:ext cx="4353117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C8A32-35EB-644B-4A78-F0837BB8C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95447" y="505268"/>
            <a:ext cx="810985" cy="212272"/>
            <a:chOff x="1883229" y="800099"/>
            <a:chExt cx="810985" cy="212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D61DD85-A825-A396-2A30-039913643826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29ECB8-2561-5C06-11F4-9DAB13E88AF9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E27364-A704-A922-E89E-C44E9040E1E4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5704C24-F4AD-72DA-159C-32CBFB1AFD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66631" y="859509"/>
            <a:ext cx="4324485" cy="498348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CD2F2-6C1D-5B8C-C5CF-40222BAE8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16551A-8E0E-2E51-2D2F-BD765A674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612F406-221C-DFC9-5B2E-A6B4A06FF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8AE62FA2-23F2-405D-92E1-30A3B4768037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08FB81D-7980-C91F-E68F-CA152DB4A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790F93D-BC22-F46A-6921-211237434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BA151EE-A96C-A1AB-6996-3FF8F8AF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FBE0826-C479-F9B2-BE8C-B31F4CD98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278FC6-6AA7-8092-6593-32685312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92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1A884-237A-64B6-32E7-21799260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79ADB4-793B-694B-0F44-63AED5A3B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30572"/>
            <a:ext cx="10907016" cy="1162882"/>
          </a:xfrm>
        </p:spPr>
        <p:txBody>
          <a:bodyPr tIns="182880"/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D911D6-AEFE-1CA4-D41D-B9157575E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1917700"/>
            <a:ext cx="10907016" cy="3340099"/>
          </a:xfrm>
        </p:spPr>
        <p:txBody>
          <a:bodyPr/>
          <a:lstStyle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1pPr>
            <a:lvl2pPr marL="7429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3pPr>
            <a:lvl4pPr marL="16573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4pPr>
            <a:lvl5pPr marL="21145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C63F8-081B-3D1E-1EC2-A59B7627A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B6F8D9-3C25-DDB8-6C45-D06BF5D8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A069417-406B-7583-F175-EE9B3830E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72EF4A04-4223-4A95-BA0C-3707227D0371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DC80A3-1127-C309-CCCF-459D4B36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7D4C341-6443-CB24-41AE-09E84AA6E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3FCF92-6C55-D212-BCA4-51709D62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5EF7369-613A-D7D3-3478-17904CF31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B5CA49-A7D8-662B-28C7-95B7B7AD4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99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7CAC6E-6513-EFEF-80DD-DC09D9C4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5939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9D0D1EA-36A7-6453-1FD4-3D8EDB9E3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98"/>
          <a:stretch/>
        </p:blipFill>
        <p:spPr>
          <a:xfrm>
            <a:off x="0" y="2536372"/>
            <a:ext cx="2197076" cy="37174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6C6AF7-C52F-0661-9756-4ACF5F53D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98171" y="691024"/>
            <a:ext cx="8795658" cy="5475954"/>
            <a:chOff x="1698171" y="691024"/>
            <a:chExt cx="8795658" cy="54759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E9A7E9-8102-96E8-3AFE-500CB362A1DC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8795658" cy="5475954"/>
              <a:chOff x="1466850" y="380320"/>
              <a:chExt cx="9258300" cy="576398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3ECDAF-8D46-3B38-8636-403A9D6E1AE5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9258300" cy="52686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9042C5-541D-EACD-1550-73F521EE58CE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9258300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16982B-45E5-11C7-13E9-FFB7118F3739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AEAE856-A4AE-737F-5F25-C2D45CCF9350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69E9B6-7A5C-6135-A347-B48DCD6D4E3A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4D07301-3180-6D7F-A1D1-2011E615007D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6326" y="1224098"/>
            <a:ext cx="8939349" cy="3717472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0A1C84-853A-628A-A9BA-CA6C9B1A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0173" y="5017288"/>
            <a:ext cx="7271656" cy="6529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171" y="5017288"/>
            <a:ext cx="7271657" cy="65292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2D7010-7DD7-3796-25B0-887F020F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20C36-0F8D-D8C0-9900-9ABBBFF5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3416" y="1933575"/>
            <a:ext cx="5312664" cy="3661683"/>
          </a:xfrm>
          <a:prstGeom prst="roundRect">
            <a:avLst>
              <a:gd name="adj" fmla="val 9932"/>
            </a:avLst>
          </a:prstGeom>
          <a:solidFill>
            <a:schemeClr val="accent6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A4DA47-F1FE-347F-D205-7E5F76A50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50" y="1933575"/>
            <a:ext cx="5314950" cy="3661683"/>
          </a:xfrm>
          <a:prstGeom prst="roundRect">
            <a:avLst>
              <a:gd name="adj" fmla="val 9932"/>
            </a:avLst>
          </a:prstGeom>
          <a:solidFill>
            <a:schemeClr val="accent5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B85A72-D42C-6248-9886-01A284D0A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76292"/>
            <a:ext cx="10907016" cy="922516"/>
          </a:xfrm>
        </p:spPr>
        <p:txBody>
          <a:bodyPr tIns="182880"/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8E618-75F9-458D-3A62-1F2682AD9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417590-A410-1B88-C23B-74EA0E7E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C0BEF1-6AFB-D9F2-2B8C-DF15558CAB5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88999" y="2343150"/>
            <a:ext cx="4873446" cy="2994868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800"/>
            </a:lvl1pPr>
            <a:lvl2pPr marL="228600">
              <a:lnSpc>
                <a:spcPts val="1900"/>
              </a:lnSpc>
              <a:spcBef>
                <a:spcPts val="1000"/>
              </a:spcBef>
              <a:defRPr sz="1800"/>
            </a:lvl2pPr>
            <a:lvl3pPr marL="685800">
              <a:lnSpc>
                <a:spcPts val="1900"/>
              </a:lnSpc>
              <a:spcBef>
                <a:spcPts val="1000"/>
              </a:spcBef>
              <a:defRPr sz="1800"/>
            </a:lvl3pPr>
            <a:lvl4pPr marL="1143000">
              <a:lnSpc>
                <a:spcPts val="1900"/>
              </a:lnSpc>
              <a:spcBef>
                <a:spcPts val="1000"/>
              </a:spcBef>
              <a:defRPr sz="1800"/>
            </a:lvl4pPr>
            <a:lvl5pPr marL="1600200">
              <a:lnSpc>
                <a:spcPts val="1900"/>
              </a:lnSpc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B32CC6-748C-4CAB-2EAB-F498EBD8B3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96321" y="2343150"/>
            <a:ext cx="4873446" cy="299085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800"/>
            </a:lvl1pPr>
            <a:lvl2pPr marL="228600">
              <a:lnSpc>
                <a:spcPts val="1900"/>
              </a:lnSpc>
              <a:spcBef>
                <a:spcPts val="1000"/>
              </a:spcBef>
              <a:defRPr sz="1800"/>
            </a:lvl2pPr>
            <a:lvl3pPr marL="685800">
              <a:lnSpc>
                <a:spcPts val="1900"/>
              </a:lnSpc>
              <a:spcBef>
                <a:spcPts val="1000"/>
              </a:spcBef>
              <a:defRPr sz="1800"/>
            </a:lvl3pPr>
            <a:lvl4pPr marL="1143000">
              <a:lnSpc>
                <a:spcPts val="1900"/>
              </a:lnSpc>
              <a:spcBef>
                <a:spcPts val="1000"/>
              </a:spcBef>
              <a:defRPr sz="1800"/>
            </a:lvl4pPr>
            <a:lvl5pPr marL="1600200">
              <a:lnSpc>
                <a:spcPts val="1900"/>
              </a:lnSpc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B39729-974D-AA19-321C-259F9E677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E1A8D24E-1E42-49FF-ACA1-1FF455413C97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225ACC-FFD9-6B8F-F487-1D67910EA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1D0E68D-DD6F-159D-E995-52C3D7D5E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B0E3525-56EE-84A4-2487-4BBC37B43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F9CA93E-AA01-748E-065E-20F3E1A1A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43D476-B609-7D5A-A9DF-7D73B31B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89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2D7010-7DD7-3796-25B0-887F020F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20C36-0F8D-D8C0-9900-9ABBBFF5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4824" y="1933575"/>
            <a:ext cx="3421255" cy="3661683"/>
          </a:xfrm>
          <a:prstGeom prst="roundRect">
            <a:avLst>
              <a:gd name="adj" fmla="val 9932"/>
            </a:avLst>
          </a:prstGeom>
          <a:solidFill>
            <a:schemeClr val="accent6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A4DA47-F1FE-347F-D205-7E5F76A50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49" y="1933575"/>
            <a:ext cx="7174103" cy="3661683"/>
          </a:xfrm>
          <a:prstGeom prst="roundRect">
            <a:avLst>
              <a:gd name="adj" fmla="val 9932"/>
            </a:avLst>
          </a:prstGeom>
          <a:solidFill>
            <a:schemeClr val="accent3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533775-BAF7-CC9D-D6AD-AD60D3BA9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76292"/>
            <a:ext cx="10907016" cy="922516"/>
          </a:xfrm>
        </p:spPr>
        <p:txBody>
          <a:bodyPr tIns="182880"/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998" y="2343150"/>
            <a:ext cx="6762631" cy="2994868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800"/>
            </a:lvl1pPr>
            <a:lvl2pPr marL="228600">
              <a:lnSpc>
                <a:spcPts val="1900"/>
              </a:lnSpc>
              <a:spcBef>
                <a:spcPts val="1000"/>
              </a:spcBef>
              <a:defRPr sz="1800"/>
            </a:lvl2pPr>
            <a:lvl3pPr marL="685800">
              <a:lnSpc>
                <a:spcPts val="1900"/>
              </a:lnSpc>
              <a:spcBef>
                <a:spcPts val="1000"/>
              </a:spcBef>
              <a:defRPr sz="1800"/>
            </a:lvl3pPr>
            <a:lvl4pPr marL="1143000">
              <a:lnSpc>
                <a:spcPts val="1900"/>
              </a:lnSpc>
              <a:spcBef>
                <a:spcPts val="1000"/>
              </a:spcBef>
              <a:defRPr sz="1800"/>
            </a:lvl4pPr>
            <a:lvl5pPr marL="1600200">
              <a:lnSpc>
                <a:spcPts val="1900"/>
              </a:lnSpc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F67B58-AA53-B48D-DD97-72B3116B22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96275" y="2343150"/>
            <a:ext cx="3062967" cy="2990850"/>
          </a:xfrm>
        </p:spPr>
        <p:txBody>
          <a:bodyPr/>
          <a:lstStyle>
            <a:lvl1pPr>
              <a:lnSpc>
                <a:spcPts val="1900"/>
              </a:lnSpc>
              <a:defRPr sz="1800"/>
            </a:lvl1pPr>
            <a:lvl2pPr>
              <a:lnSpc>
                <a:spcPts val="1900"/>
              </a:lnSpc>
              <a:defRPr sz="1800"/>
            </a:lvl2pPr>
            <a:lvl3pPr>
              <a:lnSpc>
                <a:spcPts val="1900"/>
              </a:lnSpc>
              <a:defRPr sz="1800"/>
            </a:lvl3pPr>
            <a:lvl4pPr>
              <a:lnSpc>
                <a:spcPts val="1900"/>
              </a:lnSpc>
              <a:defRPr sz="1800"/>
            </a:lvl4pPr>
            <a:lvl5pPr>
              <a:lnSpc>
                <a:spcPts val="19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4BBE0-379D-0165-CAC7-1F8B11D7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2F7C8-DEF9-7613-2C2E-1BE67CDD0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60EE65A-711D-F38D-9188-D4EAE0031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5F399DE0-A284-4ADD-9698-ABC08B5B4920}" type="datetime1">
              <a:rPr lang="en-US" smtClean="0"/>
              <a:t>10/28/2024</a:t>
            </a:fld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28D3B9C-A39A-B7F4-9EF1-8DACD639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25BC426-76D2-E6A7-7ACC-B430676DC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C2F84A-080B-721D-C47A-BA27BCE90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EAD915F-02B9-E376-AEE8-C9188A70E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1E374-28A1-DAB0-74F1-E14DD4733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54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1A884-237A-64B6-32E7-21799260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45F31-81CB-7608-A735-BE1B508E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49" y="403224"/>
            <a:ext cx="5946389" cy="22195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D911D6-AEFE-1CA4-D41D-B9157575E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49" y="2884714"/>
            <a:ext cx="5946389" cy="1997530"/>
          </a:xfrm>
        </p:spPr>
        <p:txBody>
          <a:bodyPr/>
          <a:lstStyle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1pPr>
            <a:lvl2pPr marL="7429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3pPr>
            <a:lvl4pPr marL="16573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4pPr>
            <a:lvl5pPr marL="2114550" indent="-285750">
              <a:lnSpc>
                <a:spcPts val="19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8C8DC-9BBB-5079-F2BB-7AFCEF6C3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57061" y="1320978"/>
            <a:ext cx="3550424" cy="3561705"/>
            <a:chOff x="1698171" y="691024"/>
            <a:chExt cx="3550424" cy="35617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853234-6427-C6E9-934B-8E3D20680399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3550424" cy="3561705"/>
              <a:chOff x="1466850" y="380319"/>
              <a:chExt cx="3737172" cy="37490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A333EF-A4E5-C14C-30ED-1D0431BF42BD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3737172" cy="32537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7DA7D0A-FCD9-8D61-7756-4D154DAE693F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3737172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AD6121-8E16-380C-3CEE-AA15587ABCCA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B5606C5-9513-E7A1-2E78-26147F56380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FCFA69-6517-C9E2-41E5-851F0B39E300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1DB0373-9CE8-0C17-DC5D-A761A9680A7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208C6DE-C3F7-D9D8-5020-CC917762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6D2E6-00C3-DFC4-E3CC-F7667A4C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A1250816-70E6-472B-5427-B70F0689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43018F2-43DC-265A-AC49-91D41C8BF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2402DB9-1860-2811-AF1D-2D4273F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D499E7-F68F-77A3-7384-16F7358B1F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7033" y="1809865"/>
            <a:ext cx="3520440" cy="3063240"/>
          </a:xfrm>
          <a:ln w="38100">
            <a:noFill/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215DAD2-571F-6D7B-15E5-224268BD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6892F81D-D28A-4571-BF69-DA48A85FC04B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724EE9-07D6-911A-3D7F-82EBAF560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DE1CF9C-D85F-CED5-1FFF-902538AAD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n-US" sz="1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E75D-28C9-46D4-85A2-0F7BCFF1DE23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49" r:id="rId6"/>
    <p:sldLayoutId id="2147483675" r:id="rId7"/>
    <p:sldLayoutId id="2147483676" r:id="rId8"/>
    <p:sldLayoutId id="2147483664" r:id="rId9"/>
    <p:sldLayoutId id="2147483677" r:id="rId10"/>
    <p:sldLayoutId id="2147483678" r:id="rId11"/>
    <p:sldLayoutId id="2147483681" r:id="rId12"/>
    <p:sldLayoutId id="2147483679" r:id="rId13"/>
    <p:sldLayoutId id="2147483662" r:id="rId14"/>
    <p:sldLayoutId id="2147483655" r:id="rId15"/>
    <p:sldLayoutId id="2147483682" r:id="rId16"/>
    <p:sldLayoutId id="2147483684" r:id="rId17"/>
    <p:sldLayoutId id="2147483685" r:id="rId18"/>
    <p:sldLayoutId id="214748368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2607-79F4-9A91-3A0B-429BDED9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26" y="1224098"/>
            <a:ext cx="8939349" cy="3717472"/>
          </a:xfrm>
        </p:spPr>
        <p:txBody>
          <a:bodyPr/>
          <a:lstStyle/>
          <a:p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Психолого-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педагогічний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супровід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дітей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особливими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освітніми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потребами в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закладі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дошкільної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освіти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E2AC3F-3A0B-14BC-D93E-2AF099DC2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963" y="5017288"/>
            <a:ext cx="7271657" cy="652923"/>
          </a:xfrm>
        </p:spPr>
        <p:txBody>
          <a:bodyPr/>
          <a:lstStyle/>
          <a:p>
            <a:r>
              <a:rPr lang="uk-UA" dirty="0" err="1">
                <a:latin typeface="Georgia" panose="02040502050405020303" pitchFamily="18" charset="0"/>
              </a:rPr>
              <a:t>Гарлінська</a:t>
            </a:r>
            <a:r>
              <a:rPr lang="uk-UA" dirty="0">
                <a:latin typeface="Georgia" panose="02040502050405020303" pitchFamily="18" charset="0"/>
              </a:rPr>
              <a:t> Ольга Миколаївна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88436" cy="1694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53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/>
          </p:cNvPr>
          <p:cNvSpPr txBox="1"/>
          <p:nvPr/>
        </p:nvSpPr>
        <p:spPr>
          <a:xfrm>
            <a:off x="0" y="6599767"/>
            <a:ext cx="12192000" cy="246221"/>
          </a:xfrm>
          <a:prstGeom prst="rect">
            <a:avLst/>
          </a:prstGeom>
          <a:solidFill>
            <a:srgbClr val="76B1D1"/>
          </a:solidFill>
        </p:spPr>
        <p:txBody>
          <a:bodyPr>
            <a:spAutoFit/>
          </a:bodyPr>
          <a:lstStyle/>
          <a:p>
            <a:pPr algn="ctr" latinLnBrk="1">
              <a:defRPr/>
            </a:pPr>
            <a:endParaRPr lang="ko-KR" altLang="en-US" sz="1000" dirty="0">
              <a:solidFill>
                <a:srgbClr val="F26D9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67"/>
            <a:ext cx="12192000" cy="1035051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22532" name="Picture 2" descr="Взаємодія та співпраця&quot; Інтерактивна презентація+Сторітелінг. 5 клас НУШ |  Презентація. Основи здоров'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283" y="0"/>
            <a:ext cx="12215284" cy="65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20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іраміда навчання (розвитку ЦНС) – Рогатин ІР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7" y="320430"/>
            <a:ext cx="6717392" cy="55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9369" y="-83832"/>
            <a:ext cx="546284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Схема розвитку мозку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будь – якої дитини, поетапного формування когнітивних функцій. Вона ілюструє, наскільки все навчання дитини, її інтелект, поведінка, мова залежить від нижніх поверхів піраміди, і особливо від фундаменту, нервової системи. Не забезпечивши розвиток дитини на нижніх «поверхах», ми не можемо вимагати формування досвіду, який знаходиться на вищих  «поверхах» піраміди навчання.</a:t>
            </a:r>
            <a:r>
              <a:rPr lang="ru-RU" sz="2400" dirty="0">
                <a:solidFill>
                  <a:srgbClr val="002060"/>
                </a:solidFill>
              </a:rPr>
              <a:t> Над </a:t>
            </a:r>
            <a:r>
              <a:rPr lang="ru-RU" sz="2400" dirty="0" err="1">
                <a:solidFill>
                  <a:srgbClr val="002060"/>
                </a:solidFill>
              </a:rPr>
              <a:t>побудовою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цього</a:t>
            </a:r>
            <a:r>
              <a:rPr lang="ru-RU" sz="2400" dirty="0">
                <a:solidFill>
                  <a:srgbClr val="002060"/>
                </a:solidFill>
              </a:rPr>
              <a:t> фундаменту і </a:t>
            </a:r>
            <a:r>
              <a:rPr lang="ru-RU" sz="2400" dirty="0" err="1">
                <a:solidFill>
                  <a:srgbClr val="002060"/>
                </a:solidFill>
              </a:rPr>
              <a:t>має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працювати</a:t>
            </a:r>
            <a:r>
              <a:rPr lang="ru-RU" sz="2400" dirty="0">
                <a:solidFill>
                  <a:srgbClr val="002060"/>
                </a:solidFill>
              </a:rPr>
              <a:t> вся КППС в ЗДО.</a:t>
            </a:r>
          </a:p>
        </p:txBody>
      </p:sp>
    </p:spTree>
    <p:extLst>
      <p:ext uri="{BB962C8B-B14F-4D97-AF65-F5344CB8AC3E}">
        <p14:creationId xmlns:p14="http://schemas.microsoft.com/office/powerpoint/2010/main" val="233999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2783" y="121773"/>
            <a:ext cx="959551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solidFill>
                  <a:srgbClr val="002060"/>
                </a:solidFill>
              </a:rPr>
              <a:t>Індивідуальна програма розвитку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70A01-AD96-46F9-9E76-E26B3EF2E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53"/>
          <a:stretch/>
        </p:blipFill>
        <p:spPr>
          <a:xfrm>
            <a:off x="87208" y="1825625"/>
            <a:ext cx="9093896" cy="24171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6624B3-317B-4649-A573-615878F06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1"/>
          <a:stretch/>
        </p:blipFill>
        <p:spPr>
          <a:xfrm>
            <a:off x="87682" y="4233797"/>
            <a:ext cx="9180630" cy="2404114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B2E107-84E6-4F75-9F6D-BF1A58CF2F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80460" y="2698608"/>
            <a:ext cx="311154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Покроковий рецепт </a:t>
            </a:r>
          </a:p>
          <a:p>
            <a:endParaRPr lang="uk-UA" sz="3200" b="1" dirty="0">
              <a:solidFill>
                <a:srgbClr val="0070C0"/>
              </a:solidFill>
            </a:endParaRPr>
          </a:p>
          <a:p>
            <a:endParaRPr lang="uk-UA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rgbClr val="0070C0"/>
                </a:solidFill>
              </a:rPr>
              <a:t>Кінцевий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06087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797574" y="927226"/>
            <a:ext cx="4275364" cy="2660213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</a:rPr>
              <a:t>1. Спостереження + інформація з різних джерел.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</a:rPr>
              <a:t>2. Визначення компетенцій вихованця (що на даний момент вміє, знає, робить).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</a:rPr>
              <a:t>3. Визначення освітніх труднощів.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</a:rPr>
              <a:t>4. Визначення освітніх потреб.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254" y="2751992"/>
            <a:ext cx="3663036" cy="36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4000" y="1700809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172685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37336"/>
              </p:ext>
            </p:extLst>
          </p:nvPr>
        </p:nvGraphicFramePr>
        <p:xfrm>
          <a:off x="33704" y="256396"/>
          <a:ext cx="12124592" cy="660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699">
                  <a:extLst>
                    <a:ext uri="{9D8B030D-6E8A-4147-A177-3AD203B41FA5}">
                      <a16:colId xmlns:a16="http://schemas.microsoft.com/office/drawing/2014/main" val="1182102657"/>
                    </a:ext>
                  </a:extLst>
                </a:gridCol>
                <a:gridCol w="3962955">
                  <a:extLst>
                    <a:ext uri="{9D8B030D-6E8A-4147-A177-3AD203B41FA5}">
                      <a16:colId xmlns:a16="http://schemas.microsoft.com/office/drawing/2014/main" val="2653791918"/>
                    </a:ext>
                  </a:extLst>
                </a:gridCol>
                <a:gridCol w="4008938">
                  <a:extLst>
                    <a:ext uri="{9D8B030D-6E8A-4147-A177-3AD203B41FA5}">
                      <a16:colId xmlns:a16="http://schemas.microsoft.com/office/drawing/2014/main" val="2257830624"/>
                    </a:ext>
                  </a:extLst>
                </a:gridCol>
              </a:tblGrid>
              <a:tr h="971429">
                <a:tc>
                  <a:txBody>
                    <a:bodyPr/>
                    <a:lstStyle/>
                    <a:p>
                      <a:r>
                        <a:rPr lang="uk-UA" dirty="0"/>
                        <a:t>Наявний</a:t>
                      </a:r>
                      <a:r>
                        <a:rPr lang="uk-UA" baseline="0" dirty="0"/>
                        <a:t> рівень знань, умінь, навичок учня (компетенції)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Опис освітніх труднощів учня, виявлених у закладі освіти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Потреби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34996"/>
                  </a:ext>
                </a:extLst>
              </a:tr>
              <a:tr h="5630175">
                <a:tc>
                  <a:txBody>
                    <a:bodyPr/>
                    <a:lstStyle/>
                    <a:p>
                      <a:r>
                        <a:rPr lang="uk-UA" sz="1600" b="1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«Особистість дитини»</a:t>
                      </a:r>
                      <a:endParaRPr lang="ru-RU" sz="1600" b="1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Застосовує вказівний жест. При зверненні на ім’я розуміє, що це він, і показує на себе. </a:t>
                      </a:r>
                      <a:endParaRPr lang="ru-RU" sz="1600" b="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Їсть самостійно, пережовує їжу, тримає ложку в правій руці,  виходить із-за столу тільки після закінчення прийому їжі, підсовує за собою стілець, дякує. </a:t>
                      </a:r>
                      <a:endParaRPr lang="ru-RU" sz="1600" b="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Вміє мити руки і обличчя. Правильно користується </a:t>
                      </a:r>
                      <a:r>
                        <a:rPr lang="uk-UA" sz="1600" b="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милом</a:t>
                      </a:r>
                      <a:r>
                        <a:rPr lang="uk-UA" sz="1600" b="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витирає руки і обличчя рушником.</a:t>
                      </a:r>
                      <a:endParaRPr lang="ru-RU" sz="1600" b="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 контролем дорослого надягає, знімає і складає на місце одяг, знімає і ставить взуття під стілець. </a:t>
                      </a:r>
                      <a:endParaRPr lang="ru-RU" sz="1600" b="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Виконує з допомогою прості господарсько-побутові доручення (трудові дії) з близькими результатом (принеси, занеси, постав, викинь)</a:t>
                      </a:r>
                      <a:endParaRPr lang="uk-UA" sz="2400" b="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Соціоадаптаційні</a:t>
                      </a:r>
                      <a:r>
                        <a:rPr lang="uk-UA" sz="1600" b="1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труднощі (комунікація та взаємодія)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 комунікації з дорослими (зоровий контакт підтримує частково, можливі порушення у вербальних навичках соціальної комунікації; обмежене ініціювання комунікації; незвичне реагування на соціальні пропозиції чи ініціативи дорослих). Виражені порушення комунікації з однолітками (часткове порушення в невербальних навичках соціальної комунікації, порушення у вербальних навичках соціальної комунікації; обмежене ініціювання комунікації; незвичне реагування на соціальні пропозиції чи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ініціативи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дорослих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Працювати над корекцією можливих проявів небажаної поведінки. 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 вольових якостей через цілеспрямовану діяльність.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Вчити свідомо спрямовувати увагу на діяльність, контролювати процес пізнавальної діяльності.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виконанні завдань потребує стимуляції і заохочення з боку дорослого, керівництва педагога під час виконання завдань.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Розвивати навички соціальної комунікації.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Розпізнавання і вираження власних емоцій та емоцій оточуючих.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Дотримуватися особистісних меж своїх та оточуючих людей.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5427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025" y="35524"/>
            <a:ext cx="1114975" cy="11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4000" y="1700809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132" y="201122"/>
            <a:ext cx="1068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92929"/>
                </a:solidFill>
              </a:rPr>
              <a:t>П.3 </a:t>
            </a:r>
            <a:r>
              <a:rPr lang="ru-RU" sz="3600" b="1" dirty="0" err="1">
                <a:solidFill>
                  <a:srgbClr val="292929"/>
                </a:solidFill>
              </a:rPr>
              <a:t>Індивідуальні</a:t>
            </a:r>
            <a:r>
              <a:rPr lang="ru-RU" sz="3600" b="1" dirty="0">
                <a:solidFill>
                  <a:srgbClr val="292929"/>
                </a:solidFill>
              </a:rPr>
              <a:t> </a:t>
            </a:r>
            <a:r>
              <a:rPr lang="ru-RU" sz="3600" b="1" dirty="0" err="1">
                <a:solidFill>
                  <a:srgbClr val="292929"/>
                </a:solidFill>
              </a:rPr>
              <a:t>особливості</a:t>
            </a:r>
            <a:r>
              <a:rPr lang="ru-RU" sz="3600" b="1" dirty="0">
                <a:solidFill>
                  <a:srgbClr val="292929"/>
                </a:solidFill>
              </a:rPr>
              <a:t> </a:t>
            </a:r>
            <a:r>
              <a:rPr lang="ru-RU" sz="3600" b="1" dirty="0" err="1"/>
              <a:t>розвитку</a:t>
            </a:r>
            <a:r>
              <a:rPr lang="ru-RU" sz="3600" b="1" dirty="0"/>
              <a:t> </a:t>
            </a:r>
            <a:r>
              <a:rPr lang="ru-RU" sz="3600" b="1" dirty="0" err="1"/>
              <a:t>учня</a:t>
            </a:r>
            <a:r>
              <a:rPr lang="ru-RU" sz="3600" b="1" dirty="0"/>
              <a:t>.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1504" y="172685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53429"/>
              </p:ext>
            </p:extLst>
          </p:nvPr>
        </p:nvGraphicFramePr>
        <p:xfrm>
          <a:off x="0" y="1037561"/>
          <a:ext cx="12191999" cy="5811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762">
                  <a:extLst>
                    <a:ext uri="{9D8B030D-6E8A-4147-A177-3AD203B41FA5}">
                      <a16:colId xmlns:a16="http://schemas.microsoft.com/office/drawing/2014/main" val="1182102657"/>
                    </a:ext>
                  </a:extLst>
                </a:gridCol>
                <a:gridCol w="3736259">
                  <a:extLst>
                    <a:ext uri="{9D8B030D-6E8A-4147-A177-3AD203B41FA5}">
                      <a16:colId xmlns:a16="http://schemas.microsoft.com/office/drawing/2014/main" val="2653791918"/>
                    </a:ext>
                  </a:extLst>
                </a:gridCol>
                <a:gridCol w="2603978">
                  <a:extLst>
                    <a:ext uri="{9D8B030D-6E8A-4147-A177-3AD203B41FA5}">
                      <a16:colId xmlns:a16="http://schemas.microsoft.com/office/drawing/2014/main" val="2257830624"/>
                    </a:ext>
                  </a:extLst>
                </a:gridCol>
              </a:tblGrid>
              <a:tr h="1015797">
                <a:tc>
                  <a:txBody>
                    <a:bodyPr/>
                    <a:lstStyle/>
                    <a:p>
                      <a:r>
                        <a:rPr lang="uk-UA" dirty="0"/>
                        <a:t>Наявний</a:t>
                      </a:r>
                      <a:r>
                        <a:rPr lang="uk-UA" baseline="0" dirty="0"/>
                        <a:t> рівень знань, умінь, навичок учня (компетенції)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Опис освітніх труднощів учня, виявлених у закладі освіти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Потреби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34996"/>
                  </a:ext>
                </a:extLst>
              </a:tr>
              <a:tr h="479585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«Дитина в сенсорно-пізнавальному просторі»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формою квадрат, круг,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трикутник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Групує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подібні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формою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контуром,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співставляє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предмет з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контуром.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операції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вкладками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різко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відрізняються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ве­личиною (великий- маленький)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Вибирає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пред­мети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заданої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вели­чини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двох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різновидностей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Вміє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мозаїку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коль­ори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синій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жовтий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зелений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Групує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однорідні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цими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кольорами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Співвідносить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різнорідні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кольором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Порівнює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контрасні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кількістю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множини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(один-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-мало).</a:t>
                      </a:r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Навчальні труднощі:</a:t>
                      </a:r>
                      <a:endParaRPr lang="ru-RU" sz="16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тривалість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продуктивної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відволіка</a:t>
                      </a: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ться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Не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</a:t>
                      </a: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утримувати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увагу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зосередженість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ігровій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зміню</a:t>
                      </a: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Не довод</a:t>
                      </a: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почату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завершення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маніпулятивний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переважає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просте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кидання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хаотичні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предметами,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безцільні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навіть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допомоги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дитина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продовжує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свою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предметно-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маніпулятивної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закріплення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зв'язків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словом, предметом та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дією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Продовжувати роботу над формуванням знань про сенсорні еталони (колір, форма, величина), навички кількісного рахунку, вміння порівнювати множини предметів.</a:t>
                      </a:r>
                      <a:r>
                        <a:rPr lang="uk-UA" sz="18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Поетапний розвиток ігрової діяльності (налагодження контакту, наслідування, ігри з правилами, сюжетно-рольові ігри). Вчити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елемент</a:t>
                      </a:r>
                      <a:r>
                        <a:rPr lang="uk-UA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рольової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умовно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відобража</a:t>
                      </a:r>
                      <a:r>
                        <a:rPr lang="uk-UA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окремі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певного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образу, але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відтворю</a:t>
                      </a:r>
                      <a:r>
                        <a:rPr lang="uk-UA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вати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саму </a:t>
                      </a:r>
                      <a:r>
                        <a:rPr lang="ru-RU" sz="14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дію</a:t>
                      </a:r>
                      <a:r>
                        <a:rPr lang="ru-RU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4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kern="1200" dirty="0"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5427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024" y="11014"/>
            <a:ext cx="1114975" cy="11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4000" y="157810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316" y="-53115"/>
            <a:ext cx="9252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2929"/>
                </a:solidFill>
              </a:rPr>
              <a:t>П.4 </a:t>
            </a:r>
            <a:r>
              <a:rPr lang="ru-RU" sz="3200" b="1" dirty="0" err="1">
                <a:solidFill>
                  <a:srgbClr val="292929"/>
                </a:solidFill>
              </a:rPr>
              <a:t>Рекомендації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щодо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організації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освітнього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процесу</a:t>
            </a:r>
            <a:r>
              <a:rPr lang="ru-RU" sz="3200" b="1" dirty="0">
                <a:solidFill>
                  <a:srgbClr val="292929"/>
                </a:solidFill>
              </a:rPr>
              <a:t> особи з </a:t>
            </a:r>
            <a:r>
              <a:rPr lang="ru-RU" sz="3200" b="1" dirty="0" err="1">
                <a:solidFill>
                  <a:srgbClr val="292929"/>
                </a:solidFill>
              </a:rPr>
              <a:t>особливими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освітніми</a:t>
            </a:r>
            <a:r>
              <a:rPr lang="ru-RU" sz="3200" b="1" dirty="0">
                <a:solidFill>
                  <a:srgbClr val="292929"/>
                </a:solidFill>
              </a:rPr>
              <a:t> потребами.</a:t>
            </a:r>
            <a:endParaRPr lang="uk-UA" sz="3200" b="1" dirty="0">
              <a:solidFill>
                <a:srgbClr val="292929"/>
              </a:solidFill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1597565" y="2039760"/>
          <a:ext cx="8776022" cy="470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2491">
                  <a:extLst>
                    <a:ext uri="{9D8B030D-6E8A-4147-A177-3AD203B41FA5}">
                      <a16:colId xmlns:a16="http://schemas.microsoft.com/office/drawing/2014/main" val="3507256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36583025"/>
                    </a:ext>
                  </a:extLst>
                </a:gridCol>
                <a:gridCol w="3053451">
                  <a:extLst>
                    <a:ext uri="{9D8B030D-6E8A-4147-A177-3AD203B41FA5}">
                      <a16:colId xmlns:a16="http://schemas.microsoft.com/office/drawing/2014/main" val="3018906027"/>
                    </a:ext>
                  </a:extLst>
                </a:gridCol>
              </a:tblGrid>
              <a:tr h="31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Назва адаптації/модифікації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Так/ні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Примітка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58149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Пристосування середовища: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16380663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доступність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ні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729755639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освітлення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ні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559996145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рівень шуму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так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Навушники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112885504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приміщення для усамітнення (ресурсна кімната, </a:t>
                      </a:r>
                      <a:r>
                        <a:rPr lang="uk-UA" sz="1600" dirty="0" err="1">
                          <a:solidFill>
                            <a:srgbClr val="292929"/>
                          </a:solidFill>
                          <a:effectLst/>
                        </a:rPr>
                        <a:t>медіатека</a:t>
                      </a: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 тощо)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так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Ресурсна кімната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468762501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Психолого-педагогічна адаптація: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382871408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використання візуального розкладу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 так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Візуальний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розклад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візуальні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правила.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507932319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збільшення часу на виконання завдань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 так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Зміна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темпу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потреб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413867469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збільшення обсягу допомоги (навідне запитання, демонстрація зразка, нагадування)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 так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Покрокові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інструкції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алгоритм до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45625295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руховий режим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 так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Фізкультхвилинки, гімнастика для очей, </a:t>
                      </a:r>
                      <a:r>
                        <a:rPr lang="uk-UA" sz="16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кінезіологічні</a:t>
                      </a:r>
                      <a:r>
                        <a:rPr lang="uk-UA" sz="16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вправи</a:t>
                      </a:r>
                      <a:endParaRPr lang="ru-RU" sz="16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1574749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1" y="1608207"/>
            <a:ext cx="55245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 Адаптація та модифікація освітнього середовища:</a:t>
            </a:r>
            <a:endParaRPr lang="uk-UA" altLang="ru-RU" sz="2800" dirty="0">
              <a:solidFill>
                <a:srgbClr val="29292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" y="-1"/>
            <a:ext cx="1507751" cy="15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44600"/>
            <a:ext cx="2836052" cy="2943073"/>
          </a:xfrm>
          <a:custGeom>
            <a:avLst/>
            <a:gdLst/>
            <a:ahLst/>
            <a:cxnLst/>
            <a:rect l="l" t="t" r="r" b="b"/>
            <a:pathLst>
              <a:path w="4254078" h="4414609">
                <a:moveTo>
                  <a:pt x="0" y="0"/>
                </a:moveTo>
                <a:lnTo>
                  <a:pt x="4254078" y="0"/>
                </a:lnTo>
                <a:lnTo>
                  <a:pt x="4254078" y="4414609"/>
                </a:lnTo>
                <a:lnTo>
                  <a:pt x="0" y="4414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/>
            </a:blip>
            <a:srcRect/>
            <a:stretch>
              <a:fillRect l="-54837" t="-938" r="54837" b="93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99945" y="-25400"/>
            <a:ext cx="1492055" cy="2641600"/>
          </a:xfrm>
          <a:custGeom>
            <a:avLst/>
            <a:gdLst/>
            <a:ahLst/>
            <a:cxnLst/>
            <a:rect l="l" t="t" r="r" b="b"/>
            <a:pathLst>
              <a:path w="4880261" h="4569699">
                <a:moveTo>
                  <a:pt x="0" y="0"/>
                </a:moveTo>
                <a:lnTo>
                  <a:pt x="4880261" y="0"/>
                </a:lnTo>
                <a:lnTo>
                  <a:pt x="4880261" y="4569699"/>
                </a:lnTo>
                <a:lnTo>
                  <a:pt x="0" y="45696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/>
            </a:blip>
            <a:srcRect/>
            <a:stretch>
              <a:fillRect l="1" t="-17371" r="-118057" b="204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79329" y="5549709"/>
            <a:ext cx="4358143" cy="1308291"/>
          </a:xfrm>
          <a:custGeom>
            <a:avLst/>
            <a:gdLst/>
            <a:ahLst/>
            <a:cxnLst/>
            <a:rect l="l" t="t" r="r" b="b"/>
            <a:pathLst>
              <a:path w="6537215" h="5206000">
                <a:moveTo>
                  <a:pt x="0" y="0"/>
                </a:moveTo>
                <a:lnTo>
                  <a:pt x="6537215" y="0"/>
                </a:lnTo>
                <a:lnTo>
                  <a:pt x="6537215" y="5206001"/>
                </a:lnTo>
                <a:lnTo>
                  <a:pt x="0" y="52060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/>
            </a:blip>
            <a:srcRect/>
            <a:stretch>
              <a:fillRect b="-165282"/>
            </a:stretch>
          </a:blipFill>
        </p:spPr>
      </p:sp>
      <p:sp>
        <p:nvSpPr>
          <p:cNvPr id="5" name="Freeform 5"/>
          <p:cNvSpPr/>
          <p:nvPr/>
        </p:nvSpPr>
        <p:spPr>
          <a:xfrm rot="-5568986">
            <a:off x="9908434" y="4642247"/>
            <a:ext cx="941477" cy="2711058"/>
          </a:xfrm>
          <a:custGeom>
            <a:avLst/>
            <a:gdLst/>
            <a:ahLst/>
            <a:cxnLst/>
            <a:rect l="l" t="t" r="r" b="b"/>
            <a:pathLst>
              <a:path w="1412215" h="4066587">
                <a:moveTo>
                  <a:pt x="0" y="0"/>
                </a:moveTo>
                <a:lnTo>
                  <a:pt x="1412215" y="0"/>
                </a:lnTo>
                <a:lnTo>
                  <a:pt x="1412215" y="4066587"/>
                </a:lnTo>
                <a:lnTo>
                  <a:pt x="0" y="40665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/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1936865" y="457200"/>
            <a:ext cx="350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Візуальні підказки</a:t>
            </a:r>
          </a:p>
          <a:p>
            <a:r>
              <a:rPr lang="uk-UA" sz="2400" b="1" dirty="0"/>
              <a:t>Візуальні історії</a:t>
            </a:r>
          </a:p>
          <a:p>
            <a:r>
              <a:rPr lang="uk-UA" sz="2400" b="1" dirty="0"/>
              <a:t>Жетонна система</a:t>
            </a:r>
            <a:endParaRPr lang="ru-RU" sz="2400" b="1" dirty="0"/>
          </a:p>
        </p:txBody>
      </p:sp>
      <p:pic>
        <p:nvPicPr>
          <p:cNvPr id="1026" name="Picture 2" descr="Картки Візуальної Підтримки Процесу Навчання — Купити на BIGL.UA ᐉ Зручна  Доставка (1755931465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629" y="336534"/>
            <a:ext cx="3935386" cy="26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Соціальні історії. Набір карток для розвитку соціальних навичок, , Ранок  купити книгу 9789667507053 – Лавка Бабуїн, Київ,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4"/>
          <a:stretch/>
        </p:blipFill>
        <p:spPr>
          <a:xfrm>
            <a:off x="230000" y="3003052"/>
            <a:ext cx="5212104" cy="3759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695" y="3168475"/>
            <a:ext cx="4049524" cy="26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4000" y="157810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09888"/>
              </p:ext>
            </p:extLst>
          </p:nvPr>
        </p:nvGraphicFramePr>
        <p:xfrm>
          <a:off x="1707989" y="416352"/>
          <a:ext cx="8776022" cy="6317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6467">
                  <a:extLst>
                    <a:ext uri="{9D8B030D-6E8A-4147-A177-3AD203B41FA5}">
                      <a16:colId xmlns:a16="http://schemas.microsoft.com/office/drawing/2014/main" val="3507256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36583025"/>
                    </a:ext>
                  </a:extLst>
                </a:gridCol>
                <a:gridCol w="3413491">
                  <a:extLst>
                    <a:ext uri="{9D8B030D-6E8A-4147-A177-3AD203B41FA5}">
                      <a16:colId xmlns:a16="http://schemas.microsoft.com/office/drawing/2014/main" val="3018906027"/>
                    </a:ext>
                  </a:extLst>
                </a:gridCol>
              </a:tblGrid>
              <a:tr h="31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Назва адаптації/модифікації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Так/ні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Примітка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58149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використання заохочень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 так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Похвала, нагорода, солодощі (за згодою батьків), наліпки, створення ситуацій успіху, улюблена гра, мультфільм…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539144308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використання засобів концентрації уваги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так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r>
                        <a:rPr lang="ru-RU" sz="18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18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таймеру (</a:t>
                      </a:r>
                      <a:r>
                        <a:rPr lang="ru-RU" sz="18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пісочний</a:t>
                      </a:r>
                      <a:r>
                        <a:rPr lang="ru-RU" sz="18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годинник</a:t>
                      </a:r>
                      <a:r>
                        <a:rPr lang="ru-RU" sz="1800" kern="1200" dirty="0"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002851723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Адаптація навчального матеріалу: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1223440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картки-підказки, картки-інструкції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так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картки: спочатку-потім,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  <a:effectLst/>
                        </a:rPr>
                        <a:t> тихо, працюй, стоп…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544430457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засоби альтернативної комунікації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Картки </a:t>
                      </a:r>
                      <a:r>
                        <a:rPr lang="en-US" sz="1800" dirty="0">
                          <a:solidFill>
                            <a:srgbClr val="292929"/>
                          </a:solidFill>
                          <a:effectLst/>
                        </a:rPr>
                        <a:t>PECS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467933778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Модифікація: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491899953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Скорочення змісту матеріалу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зменшення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  <a:effectLst/>
                        </a:rPr>
                        <a:t> об</a:t>
                      </a:r>
                      <a:r>
                        <a:rPr lang="en-US" sz="1800" baseline="0" dirty="0">
                          <a:solidFill>
                            <a:srgbClr val="292929"/>
                          </a:solidFill>
                          <a:effectLst/>
                        </a:rPr>
                        <a:t>’</a:t>
                      </a:r>
                      <a:r>
                        <a:rPr lang="uk-UA" sz="1800" baseline="0" dirty="0" err="1">
                          <a:solidFill>
                            <a:srgbClr val="292929"/>
                          </a:solidFill>
                          <a:effectLst/>
                        </a:rPr>
                        <a:t>єму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  <a:effectLst/>
                        </a:rPr>
                        <a:t> інформації, суттєве спрощення або виключення освітніх напрямів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059862436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Зниження вимог до виконання завдань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 завдання доступні для дитини, відповідно до її можливостей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071750110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  <a:effectLst/>
                        </a:rPr>
                        <a:t>Інше</a:t>
                      </a:r>
                      <a:endParaRPr lang="ru-RU" sz="1800" dirty="0">
                        <a:solidFill>
                          <a:srgbClr val="292929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14835556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14975" cy="11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4000" y="157810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9453" y="250966"/>
            <a:ext cx="9252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2929"/>
                </a:solidFill>
              </a:rPr>
              <a:t>П.4 </a:t>
            </a:r>
            <a:r>
              <a:rPr lang="ru-RU" sz="3200" b="1" dirty="0" err="1">
                <a:solidFill>
                  <a:srgbClr val="292929"/>
                </a:solidFill>
              </a:rPr>
              <a:t>Рекомендації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щодо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організації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освітнього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процесу</a:t>
            </a:r>
            <a:r>
              <a:rPr lang="ru-RU" sz="3200" b="1" dirty="0">
                <a:solidFill>
                  <a:srgbClr val="292929"/>
                </a:solidFill>
              </a:rPr>
              <a:t> особи з </a:t>
            </a:r>
            <a:r>
              <a:rPr lang="ru-RU" sz="3200" b="1" dirty="0" err="1">
                <a:solidFill>
                  <a:srgbClr val="292929"/>
                </a:solidFill>
              </a:rPr>
              <a:t>особливими</a:t>
            </a:r>
            <a:r>
              <a:rPr lang="ru-RU" sz="3200" b="1" dirty="0">
                <a:solidFill>
                  <a:srgbClr val="292929"/>
                </a:solidFill>
              </a:rPr>
              <a:t> </a:t>
            </a:r>
            <a:r>
              <a:rPr lang="ru-RU" sz="3200" b="1" dirty="0" err="1">
                <a:solidFill>
                  <a:srgbClr val="292929"/>
                </a:solidFill>
              </a:rPr>
              <a:t>освітніми</a:t>
            </a:r>
            <a:r>
              <a:rPr lang="ru-RU" sz="3200" b="1" dirty="0">
                <a:solidFill>
                  <a:srgbClr val="292929"/>
                </a:solidFill>
              </a:rPr>
              <a:t> потребами.</a:t>
            </a:r>
            <a:endParaRPr lang="uk-UA" sz="3200" b="1" dirty="0">
              <a:solidFill>
                <a:srgbClr val="292929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0" y="2939272"/>
            <a:ext cx="891309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uk-UA" altLang="ru-RU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індивідуального навчального плану: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>
              <a:solidFill>
                <a:srgbClr val="292929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altLang="ru-RU" dirty="0" err="1">
                <a:solidFill>
                  <a:srgbClr val="292929"/>
                </a:solidFill>
              </a:rPr>
              <a:t>Індивідуальний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навчальний</a:t>
            </a:r>
            <a:r>
              <a:rPr lang="ru-RU" altLang="ru-RU" dirty="0">
                <a:solidFill>
                  <a:srgbClr val="292929"/>
                </a:solidFill>
              </a:rPr>
              <a:t> план </a:t>
            </a:r>
            <a:r>
              <a:rPr lang="ru-RU" altLang="ru-RU" dirty="0" err="1">
                <a:solidFill>
                  <a:srgbClr val="292929"/>
                </a:solidFill>
              </a:rPr>
              <a:t>складається</a:t>
            </a:r>
            <a:r>
              <a:rPr lang="ru-RU" altLang="ru-RU" dirty="0">
                <a:solidFill>
                  <a:srgbClr val="292929"/>
                </a:solidFill>
              </a:rPr>
              <a:t> для </a:t>
            </a:r>
            <a:r>
              <a:rPr lang="ru-RU" altLang="ru-RU" dirty="0" err="1">
                <a:solidFill>
                  <a:srgbClr val="292929"/>
                </a:solidFill>
              </a:rPr>
              <a:t>дітей</a:t>
            </a:r>
            <a:r>
              <a:rPr lang="ru-RU" altLang="ru-RU" dirty="0">
                <a:solidFill>
                  <a:srgbClr val="292929"/>
                </a:solidFill>
              </a:rPr>
              <a:t>, </a:t>
            </a:r>
            <a:r>
              <a:rPr lang="ru-RU" altLang="ru-RU" dirty="0" err="1">
                <a:solidFill>
                  <a:srgbClr val="292929"/>
                </a:solidFill>
              </a:rPr>
              <a:t>які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цього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потребують</a:t>
            </a:r>
            <a:r>
              <a:rPr lang="ru-RU" altLang="ru-RU" dirty="0">
                <a:solidFill>
                  <a:srgbClr val="292929"/>
                </a:solidFill>
              </a:rPr>
              <a:t>, </a:t>
            </a:r>
            <a:r>
              <a:rPr lang="ru-RU" altLang="ru-RU" dirty="0" err="1">
                <a:solidFill>
                  <a:srgbClr val="292929"/>
                </a:solidFill>
              </a:rPr>
              <a:t>строком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b="1" dirty="0">
                <a:solidFill>
                  <a:srgbClr val="292929"/>
                </a:solidFill>
              </a:rPr>
              <a:t>на три </a:t>
            </a:r>
            <a:r>
              <a:rPr lang="ru-RU" altLang="ru-RU" b="1" dirty="0" err="1">
                <a:solidFill>
                  <a:srgbClr val="292929"/>
                </a:solidFill>
              </a:rPr>
              <a:t>місяці</a:t>
            </a:r>
            <a:r>
              <a:rPr lang="ru-RU" altLang="ru-RU" b="1" dirty="0">
                <a:solidFill>
                  <a:srgbClr val="292929"/>
                </a:solidFill>
              </a:rPr>
              <a:t> </a:t>
            </a:r>
            <a:r>
              <a:rPr lang="ru-RU" altLang="ru-RU" dirty="0">
                <a:solidFill>
                  <a:srgbClr val="292929"/>
                </a:solidFill>
              </a:rPr>
              <a:t>з </a:t>
            </a:r>
            <a:r>
              <a:rPr lang="ru-RU" altLang="ru-RU" dirty="0" err="1">
                <a:solidFill>
                  <a:srgbClr val="292929"/>
                </a:solidFill>
              </a:rPr>
              <a:t>подальшим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його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продовженням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протягом</a:t>
            </a:r>
            <a:r>
              <a:rPr lang="ru-RU" altLang="ru-RU" dirty="0">
                <a:solidFill>
                  <a:srgbClr val="292929"/>
                </a:solidFill>
              </a:rPr>
              <a:t> року за </a:t>
            </a:r>
            <a:r>
              <a:rPr lang="ru-RU" altLang="ru-RU" dirty="0" err="1">
                <a:solidFill>
                  <a:srgbClr val="292929"/>
                </a:solidFill>
              </a:rPr>
              <a:t>освітніми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напрямами</a:t>
            </a:r>
            <a:r>
              <a:rPr lang="ru-RU" altLang="ru-RU" dirty="0">
                <a:solidFill>
                  <a:srgbClr val="292929"/>
                </a:solidFill>
              </a:rPr>
              <a:t>: “</a:t>
            </a:r>
            <a:r>
              <a:rPr lang="ru-RU" altLang="ru-RU" dirty="0" err="1">
                <a:solidFill>
                  <a:srgbClr val="292929"/>
                </a:solidFill>
              </a:rPr>
              <a:t>Особистість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дитини</a:t>
            </a:r>
            <a:r>
              <a:rPr lang="ru-RU" altLang="ru-RU" dirty="0">
                <a:solidFill>
                  <a:srgbClr val="292929"/>
                </a:solidFill>
              </a:rPr>
              <a:t>”, “</a:t>
            </a:r>
            <a:r>
              <a:rPr lang="ru-RU" altLang="ru-RU" dirty="0" err="1">
                <a:solidFill>
                  <a:srgbClr val="292929"/>
                </a:solidFill>
              </a:rPr>
              <a:t>Дитина</a:t>
            </a:r>
            <a:r>
              <a:rPr lang="ru-RU" altLang="ru-RU" dirty="0">
                <a:solidFill>
                  <a:srgbClr val="292929"/>
                </a:solidFill>
              </a:rPr>
              <a:t> в </a:t>
            </a:r>
            <a:r>
              <a:rPr lang="ru-RU" altLang="ru-RU" dirty="0" err="1">
                <a:solidFill>
                  <a:srgbClr val="292929"/>
                </a:solidFill>
              </a:rPr>
              <a:t>соціумі</a:t>
            </a:r>
            <a:r>
              <a:rPr lang="ru-RU" altLang="ru-RU" dirty="0">
                <a:solidFill>
                  <a:srgbClr val="292929"/>
                </a:solidFill>
              </a:rPr>
              <a:t>”, “</a:t>
            </a:r>
            <a:r>
              <a:rPr lang="ru-RU" altLang="ru-RU" dirty="0" err="1">
                <a:solidFill>
                  <a:srgbClr val="292929"/>
                </a:solidFill>
              </a:rPr>
              <a:t>Мовлення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дитини</a:t>
            </a:r>
            <a:r>
              <a:rPr lang="ru-RU" altLang="ru-RU" dirty="0">
                <a:solidFill>
                  <a:srgbClr val="292929"/>
                </a:solidFill>
              </a:rPr>
              <a:t>”, “</a:t>
            </a:r>
            <a:r>
              <a:rPr lang="ru-RU" altLang="ru-RU" dirty="0" err="1">
                <a:solidFill>
                  <a:srgbClr val="292929"/>
                </a:solidFill>
              </a:rPr>
              <a:t>Дитина</a:t>
            </a:r>
            <a:r>
              <a:rPr lang="ru-RU" altLang="ru-RU" dirty="0">
                <a:solidFill>
                  <a:srgbClr val="292929"/>
                </a:solidFill>
              </a:rPr>
              <a:t> у </a:t>
            </a:r>
            <a:r>
              <a:rPr lang="ru-RU" altLang="ru-RU" dirty="0" err="1">
                <a:solidFill>
                  <a:srgbClr val="292929"/>
                </a:solidFill>
              </a:rPr>
              <a:t>світі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мистецтва</a:t>
            </a:r>
            <a:r>
              <a:rPr lang="ru-RU" altLang="ru-RU" dirty="0">
                <a:solidFill>
                  <a:srgbClr val="292929"/>
                </a:solidFill>
              </a:rPr>
              <a:t>”, “</a:t>
            </a:r>
            <a:r>
              <a:rPr lang="ru-RU" altLang="ru-RU" dirty="0" err="1">
                <a:solidFill>
                  <a:srgbClr val="292929"/>
                </a:solidFill>
              </a:rPr>
              <a:t>Дитина</a:t>
            </a:r>
            <a:r>
              <a:rPr lang="ru-RU" altLang="ru-RU" dirty="0">
                <a:solidFill>
                  <a:srgbClr val="292929"/>
                </a:solidFill>
              </a:rPr>
              <a:t> у природному </a:t>
            </a:r>
            <a:r>
              <a:rPr lang="ru-RU" altLang="ru-RU" dirty="0" err="1">
                <a:solidFill>
                  <a:srgbClr val="292929"/>
                </a:solidFill>
              </a:rPr>
              <a:t>довкіллі</a:t>
            </a:r>
            <a:r>
              <a:rPr lang="ru-RU" altLang="ru-RU" dirty="0">
                <a:solidFill>
                  <a:srgbClr val="292929"/>
                </a:solidFill>
              </a:rPr>
              <a:t>”, “</a:t>
            </a:r>
            <a:r>
              <a:rPr lang="ru-RU" altLang="ru-RU" dirty="0" err="1">
                <a:solidFill>
                  <a:srgbClr val="292929"/>
                </a:solidFill>
              </a:rPr>
              <a:t>Гра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дитини</a:t>
            </a:r>
            <a:r>
              <a:rPr lang="ru-RU" altLang="ru-RU" dirty="0">
                <a:solidFill>
                  <a:srgbClr val="292929"/>
                </a:solidFill>
              </a:rPr>
              <a:t>”, “</a:t>
            </a:r>
            <a:r>
              <a:rPr lang="ru-RU" altLang="ru-RU" dirty="0" err="1">
                <a:solidFill>
                  <a:srgbClr val="292929"/>
                </a:solidFill>
              </a:rPr>
              <a:t>Дитина</a:t>
            </a:r>
            <a:r>
              <a:rPr lang="ru-RU" altLang="ru-RU" dirty="0">
                <a:solidFill>
                  <a:srgbClr val="292929"/>
                </a:solidFill>
              </a:rPr>
              <a:t> в сенсорно-</a:t>
            </a:r>
            <a:r>
              <a:rPr lang="ru-RU" altLang="ru-RU" dirty="0" err="1">
                <a:solidFill>
                  <a:srgbClr val="292929"/>
                </a:solidFill>
              </a:rPr>
              <a:t>пізнавальному</a:t>
            </a:r>
            <a:r>
              <a:rPr lang="ru-RU" altLang="ru-RU" dirty="0">
                <a:solidFill>
                  <a:srgbClr val="292929"/>
                </a:solidFill>
              </a:rPr>
              <a:t> </a:t>
            </a:r>
            <a:r>
              <a:rPr lang="ru-RU" altLang="ru-RU" dirty="0" err="1">
                <a:solidFill>
                  <a:srgbClr val="292929"/>
                </a:solidFill>
              </a:rPr>
              <a:t>просторі</a:t>
            </a:r>
            <a:r>
              <a:rPr lang="ru-RU" altLang="ru-RU" dirty="0">
                <a:solidFill>
                  <a:srgbClr val="292929"/>
                </a:solidFill>
              </a:rPr>
              <a:t>”.</a:t>
            </a:r>
            <a:endParaRPr lang="uk-UA" altLang="ru-RU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4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77710"/>
            <a:ext cx="4269017" cy="2109186"/>
          </a:xfrm>
        </p:spPr>
        <p:txBody>
          <a:bodyPr/>
          <a:lstStyle/>
          <a:p>
            <a:pPr algn="l"/>
            <a:r>
              <a:rPr lang="ru-RU" sz="2800" dirty="0" err="1">
                <a:latin typeface="Georgia" panose="02040502050405020303" pitchFamily="18" charset="0"/>
              </a:rPr>
              <a:t>Актуальність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даної</a:t>
            </a:r>
            <a:r>
              <a:rPr lang="ru-RU" sz="2800" dirty="0">
                <a:latin typeface="Georgia" panose="02040502050405020303" pitchFamily="18" charset="0"/>
              </a:rPr>
              <a:t> теми </a:t>
            </a:r>
            <a:r>
              <a:rPr lang="ru-RU" sz="2800" dirty="0" err="1">
                <a:latin typeface="Georgia" panose="02040502050405020303" pitchFamily="18" charset="0"/>
              </a:rPr>
              <a:t>пов'язана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насамперед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із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тим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що</a:t>
            </a:r>
            <a:r>
              <a:rPr lang="ru-RU" sz="2800" dirty="0">
                <a:latin typeface="Georgia" panose="02040502050405020303" pitchFamily="18" charset="0"/>
              </a:rPr>
              <a:t> число </a:t>
            </a:r>
            <a:r>
              <a:rPr lang="ru-RU" sz="2800" dirty="0" err="1">
                <a:latin typeface="Georgia" panose="02040502050405020303" pitchFamily="18" charset="0"/>
              </a:rPr>
              <a:t>дітей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uk-UA" sz="2800" dirty="0">
                <a:latin typeface="Georgia" panose="02040502050405020303" pitchFamily="18" charset="0"/>
              </a:rPr>
              <a:t>які потребують підтримки в освітньому процесі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неухильно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зростає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  <a:endParaRPr lang="en-US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22" name="Content Placeholder 18">
            <a:extLst>
              <a:ext uri="{FF2B5EF4-FFF2-40B4-BE49-F238E27FC236}">
                <a16:creationId xmlns:a16="http://schemas.microsoft.com/office/drawing/2014/main" id="{633087BA-06D0-6FB3-6A93-C3860A595F9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008062642"/>
              </p:ext>
            </p:extLst>
          </p:nvPr>
        </p:nvGraphicFramePr>
        <p:xfrm>
          <a:off x="4960620" y="1226820"/>
          <a:ext cx="6685948" cy="42013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72823">
                  <a:extLst>
                    <a:ext uri="{9D8B030D-6E8A-4147-A177-3AD203B41FA5}">
                      <a16:colId xmlns:a16="http://schemas.microsoft.com/office/drawing/2014/main" val="1556557901"/>
                    </a:ext>
                  </a:extLst>
                </a:gridCol>
                <a:gridCol w="3313125">
                  <a:extLst>
                    <a:ext uri="{9D8B030D-6E8A-4147-A177-3AD203B41FA5}">
                      <a16:colId xmlns:a16="http://schemas.microsoft.com/office/drawing/2014/main" val="2125151449"/>
                    </a:ext>
                  </a:extLst>
                </a:gridCol>
              </a:tblGrid>
              <a:tr h="84346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Рік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Кількість дітей з ООП, які</a:t>
                      </a:r>
                      <a:r>
                        <a:rPr lang="uk-UA" baseline="0" dirty="0">
                          <a:latin typeface="Georgia" panose="02040502050405020303" pitchFamily="18" charset="0"/>
                        </a:rPr>
                        <a:t> здобувають освіту в інклюзивному класі/групі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35739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2020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135/64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408975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2021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228/78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16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2022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285/105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023019"/>
                  </a:ext>
                </a:extLst>
              </a:tr>
              <a:tr h="84346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2023 (лютий)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285/114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6459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A6FEA-8A53-A674-4C2A-2B552C959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88436" cy="1694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/>
          </p:nvPr>
        </p:nvGraphicFramePr>
        <p:xfrm>
          <a:off x="1703512" y="1196752"/>
          <a:ext cx="8784977" cy="547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3380838472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331598966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8772318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5183178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7058043"/>
                    </a:ext>
                  </a:extLst>
                </a:gridCol>
              </a:tblGrid>
              <a:tr h="1171700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Цілі та завдання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Очікувані результати/уміння, які планується досягнути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Моніторинг та оцінювання досягнень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00278"/>
                  </a:ext>
                </a:extLst>
              </a:tr>
              <a:tr h="90130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292929"/>
                          </a:solidFill>
                        </a:rPr>
                        <a:t>01.10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292929"/>
                          </a:solidFill>
                        </a:rPr>
                        <a:t>01.11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292929"/>
                          </a:solidFill>
                        </a:rPr>
                        <a:t>01.12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41260"/>
                  </a:ext>
                </a:extLst>
              </a:tr>
              <a:tr h="1442092">
                <a:tc>
                  <a:txBody>
                    <a:bodyPr/>
                    <a:lstStyle/>
                    <a:p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Формування кількісних уявлень в межах 3.</a:t>
                      </a:r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1.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 До початку жовтня Платон буде виділяти </a:t>
                      </a:r>
                      <a:r>
                        <a:rPr lang="uk-UA" sz="1800" b="1" baseline="0" dirty="0">
                          <a:solidFill>
                            <a:srgbClr val="292929"/>
                          </a:solidFill>
                        </a:rPr>
                        <a:t>один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 предмет серед множини предметів та співвідносити його з кількістю пальців та числом. </a:t>
                      </a:r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2. До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 початку листопада Платон буде виділяти </a:t>
                      </a:r>
                      <a:r>
                        <a:rPr lang="uk-UA" sz="1800" b="1" baseline="0" dirty="0">
                          <a:solidFill>
                            <a:srgbClr val="292929"/>
                          </a:solidFill>
                        </a:rPr>
                        <a:t>два 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предмета серед множини предметів та співвідносити його з кількістю пальців та числом</a:t>
                      </a:r>
                      <a:r>
                        <a:rPr lang="uk-UA" sz="1800" b="1" baseline="0" dirty="0">
                          <a:solidFill>
                            <a:srgbClr val="292929"/>
                          </a:solidFill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3. До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 початку грудня Платон буде виділяти </a:t>
                      </a:r>
                      <a:r>
                        <a:rPr lang="uk-UA" sz="1800" b="1" baseline="0" dirty="0">
                          <a:solidFill>
                            <a:srgbClr val="292929"/>
                          </a:solidFill>
                        </a:rPr>
                        <a:t>три </a:t>
                      </a:r>
                      <a:r>
                        <a:rPr lang="uk-UA" sz="1800" baseline="0" dirty="0">
                          <a:solidFill>
                            <a:srgbClr val="292929"/>
                          </a:solidFill>
                        </a:rPr>
                        <a:t>предмета серед множини предметів та співвідносити його з кількістю пальців та числом</a:t>
                      </a:r>
                      <a:r>
                        <a:rPr lang="uk-UA" sz="1800" b="1" baseline="0" dirty="0">
                          <a:solidFill>
                            <a:srgbClr val="292929"/>
                          </a:solidFill>
                        </a:rPr>
                        <a:t>. </a:t>
                      </a:r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+</a:t>
                      </a: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+</a:t>
                      </a: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endParaRPr lang="uk-UA" sz="1800" dirty="0">
                        <a:solidFill>
                          <a:srgbClr val="292929"/>
                        </a:solidFill>
                      </a:endParaRPr>
                    </a:p>
                    <a:p>
                      <a:r>
                        <a:rPr lang="uk-UA" sz="1800" dirty="0">
                          <a:solidFill>
                            <a:srgbClr val="292929"/>
                          </a:solidFill>
                        </a:rPr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781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3572" y="1473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292929"/>
                </a:solidFill>
              </a:rPr>
              <a:t>Освітній напрям: Дитина в сенсорно-пізнавальному просторі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441938" cy="14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28"/>
          <a:stretch>
            <a:fillRect/>
          </a:stretch>
        </p:blipFill>
        <p:spPr bwMode="auto">
          <a:xfrm>
            <a:off x="3329475" y="1951547"/>
            <a:ext cx="5033433" cy="36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8809" y="2652243"/>
            <a:ext cx="196426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6600" b="1" dirty="0"/>
              <a:t>ІПР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8568097" y="2684936"/>
            <a:ext cx="36239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uk-UA" altLang="ru-RU" sz="2800" b="1" dirty="0"/>
              <a:t>Внесення змін в ІПР через протокол КППС</a:t>
            </a:r>
          </a:p>
        </p:txBody>
      </p:sp>
      <p:pic>
        <p:nvPicPr>
          <p:cNvPr id="48134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09751" cy="1816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9549" y="124386"/>
            <a:ext cx="959551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Індивідуалізація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адаптація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освітніх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програм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урахуванням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потреб і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можливостей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(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сильних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слабких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сторін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1187" y="5438772"/>
            <a:ext cx="809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Моніторинг динаміки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643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2607-79F4-9A91-3A0B-429BDED9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064" y="1338398"/>
            <a:ext cx="8939349" cy="3717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3600" b="1" dirty="0">
                <a:solidFill>
                  <a:srgbClr val="0070C0"/>
                </a:solidFill>
              </a:rPr>
              <a:t>Виступ на засідання КППС має містити :</a:t>
            </a:r>
            <a:br>
              <a:rPr lang="uk-UA" altLang="ru-RU" sz="3600" b="1" dirty="0">
                <a:solidFill>
                  <a:srgbClr val="0070C0"/>
                </a:solidFill>
              </a:rPr>
            </a:br>
            <a:r>
              <a:rPr lang="uk-UA" altLang="ru-RU" sz="3600" b="1" dirty="0">
                <a:solidFill>
                  <a:srgbClr val="0070C0"/>
                </a:solidFill>
              </a:rPr>
              <a:t>1. </a:t>
            </a:r>
            <a:r>
              <a:rPr lang="uk-UA" altLang="ru-RU" sz="3600" dirty="0">
                <a:solidFill>
                  <a:srgbClr val="0070C0"/>
                </a:solidFill>
              </a:rPr>
              <a:t>Характеристику здобувача освіти.</a:t>
            </a:r>
            <a:br>
              <a:rPr lang="uk-UA" altLang="ru-RU" sz="3600" dirty="0">
                <a:solidFill>
                  <a:srgbClr val="0070C0"/>
                </a:solidFill>
              </a:rPr>
            </a:br>
            <a:r>
              <a:rPr lang="uk-UA" altLang="ru-RU" sz="3600" dirty="0">
                <a:solidFill>
                  <a:srgbClr val="0070C0"/>
                </a:solidFill>
              </a:rPr>
              <a:t>2. Які педагогічні технології були використані? </a:t>
            </a:r>
            <a:br>
              <a:rPr lang="uk-UA" altLang="ru-RU" sz="3600" dirty="0">
                <a:solidFill>
                  <a:srgbClr val="0070C0"/>
                </a:solidFill>
              </a:rPr>
            </a:br>
            <a:r>
              <a:rPr lang="uk-UA" altLang="ru-RU" sz="3600" dirty="0">
                <a:solidFill>
                  <a:srgbClr val="0070C0"/>
                </a:solidFill>
              </a:rPr>
              <a:t>3. </a:t>
            </a:r>
            <a:r>
              <a:rPr lang="uk-UA" sz="3600" dirty="0">
                <a:solidFill>
                  <a:srgbClr val="0070C0"/>
                </a:solidFill>
              </a:rPr>
              <a:t>Результати роботи (досягнення).</a:t>
            </a:r>
            <a:br>
              <a:rPr lang="uk-UA" altLang="ru-RU" sz="3600" dirty="0">
                <a:solidFill>
                  <a:srgbClr val="0070C0"/>
                </a:solidFill>
              </a:rPr>
            </a:br>
            <a:r>
              <a:rPr lang="uk-UA" altLang="ru-RU" sz="3600" dirty="0">
                <a:solidFill>
                  <a:srgbClr val="0070C0"/>
                </a:solidFill>
              </a:rPr>
              <a:t>4. </a:t>
            </a:r>
            <a:r>
              <a:rPr lang="uk-UA" sz="3600" dirty="0">
                <a:solidFill>
                  <a:srgbClr val="0070C0"/>
                </a:solidFill>
              </a:rPr>
              <a:t>Проблемні питання, які потребують розгляду та опрацювання.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88436" cy="169404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18185" y="5055870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Моніторинг</a:t>
            </a:r>
          </a:p>
        </p:txBody>
      </p:sp>
    </p:spTree>
    <p:extLst>
      <p:ext uri="{BB962C8B-B14F-4D97-AF65-F5344CB8AC3E}">
        <p14:creationId xmlns:p14="http://schemas.microsoft.com/office/powerpoint/2010/main" val="289884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76292"/>
            <a:ext cx="10907016" cy="922516"/>
          </a:xfrm>
        </p:spPr>
        <p:txBody>
          <a:bodyPr/>
          <a:lstStyle/>
          <a:p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Психолого-</a:t>
            </a:r>
            <a:r>
              <a:rPr lang="ru-RU" altLang="en-US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педагогічний</a:t>
            </a:r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en-US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супровід</a:t>
            </a:r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en-US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спрямовано</a:t>
            </a:r>
            <a: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</a:t>
            </a:r>
            <a:r>
              <a:rPr lang="uk-UA" alt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br>
              <a:rPr lang="ru-RU" alt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підвищення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ефективності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навчання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шляхом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набуття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навичок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що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забезпечують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адаптацію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з ООП до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навчання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соціуму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цілому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350" y="2528759"/>
            <a:ext cx="5278187" cy="3619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взаємодія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співпраця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КППС;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запровадження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спеціальних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технологій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адаптив­них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технічних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засобів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навчання</a:t>
            </a:r>
            <a:r>
              <a:rPr lang="uk-UA" alt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виховання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індивідуалізація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адаптація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освітніх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програм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урахуванням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потреб і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можливостей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42317" y="2283824"/>
            <a:ext cx="4873446" cy="29908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поєднання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традиційних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інноваційних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підходів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розвитку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з ООП;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створення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сприятливих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умов для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соціалізації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само­визначення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самореалізації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корекційна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робота з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дітьми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особливими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освітніми</a:t>
            </a:r>
            <a:r>
              <a:rPr lang="ru-RU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потребами;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3542AA-82FB-8DD5-2A66-7F47BFF88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AFE818-0DBE-0E12-2EC7-51B44683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76292"/>
            <a:ext cx="10907016" cy="922516"/>
          </a:xfrm>
        </p:spPr>
        <p:txBody>
          <a:bodyPr/>
          <a:lstStyle/>
          <a:p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Поради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й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рекомендації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вихователю,у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групі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якого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навчається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дитина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з ООП: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517E-4AA9-56C2-7E84-6E2482958A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1350" y="1919360"/>
            <a:ext cx="3676650" cy="29845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Розвивайтеся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 та само-  </a:t>
            </a: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вдосконалюйтесь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Співпрацюйте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 з </a:t>
            </a: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іншими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 педагогами (логопедом, психологом, </a:t>
            </a: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лікарями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) та батьками в </a:t>
            </a: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одній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Georgia" panose="02040502050405020303" pitchFamily="18" charset="0"/>
              </a:rPr>
              <a:t>команді</a:t>
            </a:r>
            <a:r>
              <a:rPr lang="ru-RU" sz="2600" dirty="0">
                <a:solidFill>
                  <a:srgbClr val="002060"/>
                </a:solidFill>
                <a:latin typeface="Georgia" panose="02040502050405020303" pitchFamily="18" charset="0"/>
              </a:rPr>
              <a:t>!!!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FF58B-671A-80A2-9FC1-39A4233DF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549" y="1919360"/>
            <a:ext cx="7192351" cy="41385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1.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Толерантне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ставлення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особливих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але в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ніякому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разі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акцентуйте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увагу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2.Сприяти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створенню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дитячому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колективі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атмосфери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доброзичливості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справедливості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й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терпимості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3.Надавати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індивідуальну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підтримку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але при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цьому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відокремлювати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з ООП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основної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групи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4.Намагатися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наблизити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навчальні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завдання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до потреб і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можливостей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бути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зацікавленим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кінцевому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</a:rPr>
              <a:t>результаті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3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2607-79F4-9A91-3A0B-429BDED9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26" y="1224098"/>
            <a:ext cx="8939349" cy="3717472"/>
          </a:xfrm>
        </p:spPr>
        <p:txBody>
          <a:bodyPr/>
          <a:lstStyle/>
          <a:p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ВИДАТНІ ОСОБИ </a:t>
            </a:r>
            <a:endParaRPr lang="en-US" sz="48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88436" cy="1694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578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Людвиг </a:t>
            </a:r>
            <a:r>
              <a:rPr lang="ru-RU" b="1" dirty="0" err="1">
                <a:solidFill>
                  <a:schemeClr val="tx2"/>
                </a:solidFill>
              </a:rPr>
              <a:t>ван</a:t>
            </a:r>
            <a:r>
              <a:rPr lang="ru-RU" b="1" dirty="0">
                <a:solidFill>
                  <a:schemeClr val="tx2"/>
                </a:solidFill>
              </a:rPr>
              <a:t> Бетховен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im578x383-бет.jpe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46" y="1951328"/>
            <a:ext cx="39604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71743" y="1340285"/>
            <a:ext cx="5952201" cy="478587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композитор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глухоту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дзвін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вухах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заважав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уникав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Причина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глухоти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Бетховена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невідома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симфоній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фортепіанних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концертів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1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скрипковий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17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струнних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квартетів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1 оперу и 32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фортепіанні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сонати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7242048" cy="936104"/>
          </a:xfrm>
        </p:spPr>
        <p:txBody>
          <a:bodyPr/>
          <a:lstStyle/>
          <a:p>
            <a:r>
              <a:rPr lang="ru-RU" dirty="0" err="1">
                <a:solidFill>
                  <a:schemeClr val="tx2"/>
                </a:solidFill>
              </a:rPr>
              <a:t>Ісаак</a:t>
            </a:r>
            <a:r>
              <a:rPr lang="ru-RU" dirty="0">
                <a:solidFill>
                  <a:schemeClr val="tx2"/>
                </a:solidFill>
              </a:rPr>
              <a:t> Ньютон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686" y="1694714"/>
            <a:ext cx="6138647" cy="31904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Автор закону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апрозексією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втратою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Одного разу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зварити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яйце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взяв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годинник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часом. Через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варить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годинник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тримає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руках яйце.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забував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поїв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дивувався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з’їв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погасити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свічку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йдучи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сталась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знищила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рукописи.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прояви аутизму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Ньютон часто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замикався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забував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повторював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фрази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діалозі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GodfreyKneller-IsaacNewton-168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1124745"/>
            <a:ext cx="329529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8781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2"/>
                </a:solidFill>
              </a:rPr>
              <a:t>Альберт Ейнштейн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энштей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1265" y="1600201"/>
            <a:ext cx="3144351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6127566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науку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воістину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колосальний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другого закону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фотоефекту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 лауреатом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Нобелівської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Ейнштейн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припускали,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аутизмом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дислексією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51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351" y="4221088"/>
            <a:ext cx="4104456" cy="576064"/>
          </a:xfrm>
        </p:spPr>
        <p:txBody>
          <a:bodyPr>
            <a:normAutofit fontScale="90000"/>
          </a:bodyPr>
          <a:lstStyle/>
          <a:p>
            <a:r>
              <a:rPr lang="uk-UA" sz="3600" dirty="0" err="1">
                <a:solidFill>
                  <a:schemeClr val="tx2"/>
                </a:solidFill>
              </a:rPr>
              <a:t>Джим</a:t>
            </a:r>
            <a:r>
              <a:rPr lang="uk-UA" sz="3600" dirty="0">
                <a:solidFill>
                  <a:schemeClr val="tx2"/>
                </a:solidFill>
              </a:rPr>
              <a:t> Керрі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5885" y="4365104"/>
            <a:ext cx="4589995" cy="1959496"/>
          </a:xfrm>
        </p:spPr>
        <p:txBody>
          <a:bodyPr>
            <a:noAutofit/>
          </a:bodyPr>
          <a:lstStyle/>
          <a:p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Джим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Керрі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 роки в 10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причин складностей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навчанням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дислексія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грошима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рано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приділяти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навчанню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702807" y="4149080"/>
            <a:ext cx="5570617" cy="2175520"/>
          </a:xfrm>
          <a:noFill/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Шер</a:t>
            </a:r>
          </a:p>
          <a:p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Шер не могла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тілько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алфавіт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Особливо вона боялась цифр "6"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"9" - вони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здавались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схожими.</a:t>
            </a: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Джим кери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018" y="238424"/>
            <a:ext cx="2856973" cy="412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591944" y="1052736"/>
            <a:ext cx="3631304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ше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112" y="620688"/>
            <a:ext cx="3817209" cy="347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618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32" y="2863864"/>
            <a:ext cx="11229805" cy="390177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87B2FB-AEB3-2F4D-8497-97E8BF97D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332" y="1271370"/>
            <a:ext cx="11443268" cy="1163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Рівне ставлення не означає однакове, натомість воно передбачає врахування потреб кожної конкретної людини, різних груп людей для забезпечення рівного доступу, рівних умов.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2654" y="595277"/>
            <a:ext cx="60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Різні</a:t>
            </a: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можливості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 - </a:t>
            </a:r>
            <a:r>
              <a:rPr lang="ru-RU" sz="2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рівні</a:t>
            </a: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 права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»</a:t>
            </a:r>
            <a:endParaRPr lang="uk-UA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51" y="3150096"/>
            <a:ext cx="2684745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Том </a:t>
            </a:r>
            <a:r>
              <a:rPr lang="ru-RU" dirty="0" err="1">
                <a:solidFill>
                  <a:schemeClr val="tx2"/>
                </a:solidFill>
              </a:rPr>
              <a:t>Круз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75520" y="4293096"/>
            <a:ext cx="3798128" cy="2175520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Круз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поміняв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навчанням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Причиною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виявилась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дислексія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хлопець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 не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написаний текст,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непосильним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702808" y="3573016"/>
            <a:ext cx="3520440" cy="2751584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Дженіфер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Еністон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Дислексію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Дженіфер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коли на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прийомі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окуліста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акторка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змогла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текст, а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5" name="Содержимое 4" descr="том круз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391" y="306635"/>
            <a:ext cx="4246417" cy="312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дженифер энистон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065" y="332657"/>
            <a:ext cx="340597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183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25" y="2956999"/>
            <a:ext cx="2529373" cy="1224706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Кіра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Найтлі</a:t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23108" y="3933056"/>
            <a:ext cx="5003287" cy="2664296"/>
          </a:xfrm>
        </p:spPr>
        <p:txBody>
          <a:bodyPr>
            <a:noAutofit/>
          </a:bodyPr>
          <a:lstStyle/>
          <a:p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Найтлі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говорить,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побороти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дислексію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легка форма)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допомогла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Джейн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Остін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"Розум та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написала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Емма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Томпсон.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читала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відриваючи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очей.</a:t>
            </a:r>
          </a:p>
          <a:p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довгих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акторки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7623619" y="4617132"/>
            <a:ext cx="3199256" cy="648072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Стівен Спілберг </a:t>
            </a:r>
            <a:r>
              <a:rPr lang="uk-UA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 страждав на  </a:t>
            </a:r>
            <a:r>
              <a:rPr lang="uk-UA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дислексію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thumb_l_271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886" y="313149"/>
            <a:ext cx="2383733" cy="340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4" descr="стивен спилберг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10" y="414602"/>
            <a:ext cx="3521075" cy="320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82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118" y="173987"/>
            <a:ext cx="4148521" cy="1143000"/>
          </a:xfrm>
        </p:spPr>
        <p:txBody>
          <a:bodyPr/>
          <a:lstStyle/>
          <a:p>
            <a:r>
              <a:rPr lang="uk-UA" dirty="0" err="1">
                <a:solidFill>
                  <a:schemeClr val="tx2"/>
                </a:solidFill>
              </a:rPr>
              <a:t>Вупі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Голдберг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вупи голберг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567" y="378624"/>
            <a:ext cx="3521075" cy="320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2304" y="1126022"/>
            <a:ext cx="5432830" cy="20227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Повноцінної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відстаючих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кинула школу через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оволодінням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письма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дислексію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541843" y="3148724"/>
            <a:ext cx="59759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Іван та Надія Сіваки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Содержимое 4" descr="im578x383-сівак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567" y="4033664"/>
            <a:ext cx="380345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5252176" y="4033664"/>
            <a:ext cx="6290404" cy="26837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1900">
                <a:latin typeface="Times New Roman" pitchFamily="18" charset="0"/>
                <a:cs typeface="Times New Roman" pitchFamily="18" charset="0"/>
              </a:rPr>
              <a:t>    Серед українців також є люди, з яких треба брати приклад.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900">
                <a:latin typeface="Times New Roman" pitchFamily="18" charset="0"/>
                <a:cs typeface="Times New Roman" pitchFamily="18" charset="0"/>
              </a:rPr>
              <a:t>   Так, подружжя з Рівного  </a:t>
            </a:r>
            <a:r>
              <a:rPr lang="ru-RU" sz="1900" b="1">
                <a:latin typeface="Times New Roman" pitchFamily="18" charset="0"/>
                <a:cs typeface="Times New Roman" pitchFamily="18" charset="0"/>
              </a:rPr>
              <a:t>Іван та Надія Сіваки</a:t>
            </a:r>
            <a:r>
              <a:rPr lang="ru-RU" sz="1900">
                <a:latin typeface="Times New Roman" pitchFamily="18" charset="0"/>
                <a:cs typeface="Times New Roman" pitchFamily="18" charset="0"/>
              </a:rPr>
              <a:t>, яке танцуює на візках.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900">
                <a:latin typeface="Times New Roman" pitchFamily="18" charset="0"/>
                <a:cs typeface="Times New Roman" pitchFamily="18" charset="0"/>
              </a:rPr>
              <a:t>    З чемпіонату світу привезли золоту нагороду. Це вже не перше їх "золото" на таких престижних змаганнях.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565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7259866" y="2567355"/>
            <a:ext cx="4693920" cy="216290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uk-UA" altLang="ru-RU" b="1" i="1" dirty="0">
                <a:solidFill>
                  <a:srgbClr val="0070C0"/>
                </a:solidFill>
              </a:rPr>
              <a:t>Ми можемо змінити або покращити майбутнє дитини, головне віра, бажання та злагоджена робота усіх учасників!</a:t>
            </a:r>
            <a:endParaRPr lang="ru-RU" altLang="ru-RU" b="1" i="1" dirty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1940"/>
            <a:ext cx="7110836" cy="4991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1768" y="538616"/>
            <a:ext cx="700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31446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24000" y="1700809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459" y="253972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Рекомендації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щодо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організації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освітнього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процесу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особи з </a:t>
            </a: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особливими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Calibri"/>
              </a:rPr>
              <a:t>освітніми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потребами.</a:t>
            </a:r>
            <a:endParaRPr lang="uk-UA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759" y="3043825"/>
            <a:ext cx="4720955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Рекомендований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рівень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підтримки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 перший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рівень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підтримки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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другий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рівень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підтримки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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третій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рівень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підтримки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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четвертий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рівень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підтримки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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п’ятий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рівень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alibri"/>
              </a:rPr>
              <a:t>підтримки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>
              <a:defRPr/>
            </a:pPr>
            <a:endParaRPr lang="uk-UA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838" y="1885188"/>
            <a:ext cx="4832449" cy="4832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53" y="0"/>
            <a:ext cx="1269468" cy="12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689" y="1054857"/>
            <a:ext cx="5658196" cy="5340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0" y="1054857"/>
            <a:ext cx="5340256" cy="5340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7149" y="133003"/>
            <a:ext cx="660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70C0"/>
                </a:solidFill>
              </a:rPr>
              <a:t>Підтримка / допомога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945" y="-18132"/>
            <a:ext cx="1835055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6705" y="93253"/>
            <a:ext cx="1126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Не правильна допомога, після якої не залишається міцного фундаменту (комунікації, практичних знань)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85358"/>
            <a:ext cx="4006735" cy="3332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97585" y="714894"/>
            <a:ext cx="4494415" cy="444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-1" y="3767490"/>
            <a:ext cx="266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«Ведмежа» послуга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945" y="5086103"/>
            <a:ext cx="1835055" cy="1841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859" y="1415644"/>
            <a:ext cx="5442356" cy="54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1" y="-15941"/>
            <a:ext cx="4634073" cy="6225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803" y="1598428"/>
            <a:ext cx="5310076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306" y="1180768"/>
            <a:ext cx="8845694" cy="4968000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Психолого-</a:t>
            </a:r>
            <a:r>
              <a:rPr lang="ru-RU" sz="3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педагогічний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супровід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з ООП в </a:t>
            </a:r>
            <a:r>
              <a:rPr lang="ru-RU" sz="3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дошкільному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закладі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це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взаємоузгоджена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комплексна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діяльність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команди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фахівців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та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батьків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b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спрямована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на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створення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необхідних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умов,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що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сприяють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розвитку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особистості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дитини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засвоєнню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нею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знань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умінь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і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навичок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успішній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Georgia" panose="02040502050405020303" pitchFamily="18" charset="0"/>
              </a:rPr>
              <a:t>адаптації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88436" cy="1694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21768-96CF-05EB-0BAD-BA414175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66" descr="A backpack with school supplies and a green apple">
            <a:extLst>
              <a:ext uri="{FF2B5EF4-FFF2-40B4-BE49-F238E27FC236}">
                <a16:creationId xmlns:a16="http://schemas.microsoft.com/office/drawing/2014/main" id="{74C331CE-64C2-428D-D92A-52CF104ACD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033" y="1809865"/>
            <a:ext cx="3520440" cy="3063240"/>
          </a:xfrm>
        </p:spPr>
      </p:pic>
      <p:pic>
        <p:nvPicPr>
          <p:cNvPr id="6" name="Picture 2" descr="ÐÐ°ÑÑÐ¸Ð½ÐºÐ¸ Ð¿Ð¾ Ð·Ð°Ð¿ÑÐ¾ÑÑ ÑÐ½ÐºÐ»ÑÐ·Ð¸Ð²Ð½Ð° Ð¾ÑÐ²ÑÑÐ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583" y="1809865"/>
            <a:ext cx="3921339" cy="30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766" y="187890"/>
            <a:ext cx="6874267" cy="572200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b="1" dirty="0">
                <a:solidFill>
                  <a:srgbClr val="0070C0"/>
                </a:solidFill>
              </a:rPr>
              <a:t>До складу </a:t>
            </a:r>
            <a:r>
              <a:rPr lang="ru-RU" b="1" dirty="0" err="1">
                <a:solidFill>
                  <a:srgbClr val="0070C0"/>
                </a:solidFill>
              </a:rPr>
              <a:t>Команди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супроводу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дитини</a:t>
            </a:r>
            <a:r>
              <a:rPr lang="ru-RU" b="1" dirty="0">
                <a:solidFill>
                  <a:srgbClr val="0070C0"/>
                </a:solidFill>
              </a:rPr>
              <a:t> з ООП </a:t>
            </a:r>
            <a:r>
              <a:rPr lang="ru-RU" b="1" dirty="0" err="1">
                <a:solidFill>
                  <a:srgbClr val="0070C0"/>
                </a:solidFill>
              </a:rPr>
              <a:t>входять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br>
              <a:rPr lang="ru-RU" b="1" dirty="0">
                <a:solidFill>
                  <a:srgbClr val="0070C0"/>
                </a:solidFill>
              </a:rPr>
            </a:br>
            <a:br>
              <a:rPr lang="ru-RU" b="1" dirty="0">
                <a:solidFill>
                  <a:srgbClr val="0070C0"/>
                </a:solidFill>
              </a:rPr>
            </a:br>
            <a:r>
              <a:rPr lang="ru-RU" sz="2400" i="1" dirty="0" err="1"/>
              <a:t>постійні</a:t>
            </a:r>
            <a:r>
              <a:rPr lang="ru-RU" sz="2400" i="1" dirty="0"/>
              <a:t> </a:t>
            </a:r>
            <a:r>
              <a:rPr lang="ru-RU" sz="2400" i="1" dirty="0" err="1"/>
              <a:t>учасники</a:t>
            </a:r>
            <a:r>
              <a:rPr lang="ru-RU" sz="2400" i="1" dirty="0"/>
              <a:t>: </a:t>
            </a:r>
            <a:br>
              <a:rPr lang="ru-RU" sz="2400" i="1" dirty="0"/>
            </a:br>
            <a:r>
              <a:rPr lang="ru-RU" sz="2000" dirty="0"/>
              <a:t>директор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вихователь</a:t>
            </a:r>
            <a:r>
              <a:rPr lang="ru-RU" sz="2000" dirty="0"/>
              <a:t>-методист </a:t>
            </a:r>
            <a:br>
              <a:rPr lang="ru-RU" sz="2000" dirty="0"/>
            </a:br>
            <a:r>
              <a:rPr lang="ru-RU" sz="2000" dirty="0" err="1"/>
              <a:t>вихователь</a:t>
            </a:r>
            <a:r>
              <a:rPr lang="ru-RU" sz="2000" dirty="0"/>
              <a:t>, </a:t>
            </a:r>
            <a:r>
              <a:rPr lang="ru-RU" sz="2000" dirty="0" err="1"/>
              <a:t>асистент</a:t>
            </a:r>
            <a:r>
              <a:rPr lang="ru-RU" sz="2000" dirty="0"/>
              <a:t> </a:t>
            </a:r>
            <a:r>
              <a:rPr lang="ru-RU" sz="2000" dirty="0" err="1"/>
              <a:t>вихователя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педагогічні</a:t>
            </a:r>
            <a:r>
              <a:rPr lang="ru-RU" sz="2000" dirty="0"/>
              <a:t> </a:t>
            </a:r>
            <a:r>
              <a:rPr lang="ru-RU" sz="2000" dirty="0" err="1"/>
              <a:t>працівники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працюють</a:t>
            </a:r>
            <a:r>
              <a:rPr lang="ru-RU" sz="2000" dirty="0"/>
              <a:t> з </a:t>
            </a:r>
            <a:r>
              <a:rPr lang="ru-RU" sz="2000" dirty="0" err="1"/>
              <a:t>дитиною</a:t>
            </a:r>
            <a:r>
              <a:rPr lang="ru-RU" sz="2000" dirty="0"/>
              <a:t>! </a:t>
            </a:r>
            <a:br>
              <a:rPr lang="ru-RU" sz="2000" dirty="0"/>
            </a:br>
            <a:r>
              <a:rPr lang="ru-RU" sz="2000" dirty="0" err="1"/>
              <a:t>практичний</a:t>
            </a:r>
            <a:r>
              <a:rPr lang="ru-RU" sz="2000" dirty="0"/>
              <a:t> психолог </a:t>
            </a:r>
            <a:br>
              <a:rPr lang="ru-RU" sz="2000" dirty="0"/>
            </a:br>
            <a:r>
              <a:rPr lang="ru-RU" sz="2000" dirty="0" err="1"/>
              <a:t>соціальний</a:t>
            </a:r>
            <a:r>
              <a:rPr lang="ru-RU" sz="2000" dirty="0"/>
              <a:t> педагог </a:t>
            </a:r>
            <a:br>
              <a:rPr lang="ru-RU" sz="2000" dirty="0"/>
            </a:br>
            <a:r>
              <a:rPr lang="ru-RU" sz="2000" dirty="0" err="1"/>
              <a:t>вчителі</a:t>
            </a:r>
            <a:r>
              <a:rPr lang="ru-RU" sz="2000" dirty="0"/>
              <a:t> </a:t>
            </a:r>
            <a:r>
              <a:rPr lang="ru-RU" sz="2000" dirty="0" err="1"/>
              <a:t>спеціальної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 </a:t>
            </a:r>
            <a:br>
              <a:rPr lang="ru-RU" sz="2000" dirty="0"/>
            </a:br>
            <a:r>
              <a:rPr lang="ru-RU" sz="2000" dirty="0"/>
              <a:t>батьки </a:t>
            </a:r>
            <a:r>
              <a:rPr lang="ru-RU" sz="2000" dirty="0" err="1"/>
              <a:t>дитини</a:t>
            </a:r>
            <a:br>
              <a:rPr lang="ru-RU" sz="2000" dirty="0"/>
            </a:br>
            <a:br>
              <a:rPr lang="ru-RU" sz="2000" dirty="0"/>
            </a:br>
            <a:r>
              <a:rPr lang="ru-RU" sz="2400" i="1" dirty="0" err="1"/>
              <a:t>залучені</a:t>
            </a:r>
            <a:r>
              <a:rPr lang="ru-RU" sz="2400" i="1" dirty="0"/>
              <a:t> </a:t>
            </a:r>
            <a:r>
              <a:rPr lang="ru-RU" sz="2400" i="1" dirty="0" err="1"/>
              <a:t>фахівці</a:t>
            </a:r>
            <a:r>
              <a:rPr lang="ru-RU" sz="2400" i="1" dirty="0"/>
              <a:t>: </a:t>
            </a:r>
            <a:br>
              <a:rPr lang="ru-RU" sz="2400" i="1" dirty="0"/>
            </a:br>
            <a:r>
              <a:rPr lang="ru-RU" sz="2000" dirty="0" err="1"/>
              <a:t>медичний</a:t>
            </a:r>
            <a:r>
              <a:rPr lang="ru-RU" sz="2000" dirty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 err="1"/>
              <a:t>лікар</a:t>
            </a:r>
            <a:r>
              <a:rPr lang="ru-RU" sz="2000" dirty="0"/>
              <a:t>, </a:t>
            </a:r>
            <a:r>
              <a:rPr lang="ru-RU" sz="2000" dirty="0" err="1"/>
              <a:t>фахівці</a:t>
            </a:r>
            <a:r>
              <a:rPr lang="ru-RU" sz="2000" dirty="0"/>
              <a:t> ІРЦ</a:t>
            </a:r>
            <a:br>
              <a:rPr lang="ru-RU" sz="2000" dirty="0"/>
            </a:br>
            <a:r>
              <a:rPr lang="ru-RU" sz="2000" dirty="0" err="1"/>
              <a:t>асистент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 err="1"/>
              <a:t>спеціалісти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</a:t>
            </a:r>
            <a:r>
              <a:rPr lang="ru-RU" sz="2000" dirty="0" err="1"/>
              <a:t>служби</a:t>
            </a:r>
            <a:r>
              <a:rPr lang="ru-RU" sz="2000" dirty="0"/>
              <a:t> у справах </a:t>
            </a:r>
            <a:r>
              <a:rPr lang="ru-RU" sz="2000" dirty="0" err="1"/>
              <a:t>дітей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2818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9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8698DA"/>
      </a:accent1>
      <a:accent2>
        <a:srgbClr val="9EE0F8"/>
      </a:accent2>
      <a:accent3>
        <a:srgbClr val="C1F088"/>
      </a:accent3>
      <a:accent4>
        <a:srgbClr val="A4E4D2"/>
      </a:accent4>
      <a:accent5>
        <a:srgbClr val="FFBF8F"/>
      </a:accent5>
      <a:accent6>
        <a:srgbClr val="FABBB0"/>
      </a:accent6>
      <a:hlink>
        <a:srgbClr val="56C7AA"/>
      </a:hlink>
      <a:folHlink>
        <a:srgbClr val="59A8D1"/>
      </a:folHlink>
    </a:clrScheme>
    <a:fontScheme name="Custom 74">
      <a:majorFont>
        <a:latin typeface="Jumble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596226_Win32_SL_V6" id="{D9DA734B-CC3F-4DBB-B6FE-0BB140309365}" vid="{69AD8D68-423B-4DFD-8A07-EF38EEF8EB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9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8698DA"/>
    </a:accent1>
    <a:accent2>
      <a:srgbClr val="9EE0F8"/>
    </a:accent2>
    <a:accent3>
      <a:srgbClr val="C1F088"/>
    </a:accent3>
    <a:accent4>
      <a:srgbClr val="A4E4D2"/>
    </a:accent4>
    <a:accent5>
      <a:srgbClr val="FFBF8F"/>
    </a:accent5>
    <a:accent6>
      <a:srgbClr val="FABBB0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Custom 89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8698DA"/>
    </a:accent1>
    <a:accent2>
      <a:srgbClr val="9EE0F8"/>
    </a:accent2>
    <a:accent3>
      <a:srgbClr val="C1F088"/>
    </a:accent3>
    <a:accent4>
      <a:srgbClr val="A4E4D2"/>
    </a:accent4>
    <a:accent5>
      <a:srgbClr val="FFBF8F"/>
    </a:accent5>
    <a:accent6>
      <a:srgbClr val="FABBB0"/>
    </a:accent6>
    <a:hlink>
      <a:srgbClr val="56C7AA"/>
    </a:hlink>
    <a:folHlink>
      <a:srgbClr val="59A8D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CFE71-3FEB-410F-B4FF-3D986B4B6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1AD4F-527A-4A88-9D9F-EFDB01771BD4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230e9df3-be65-4c73-a93b-d1236ebd677e"/>
    <ds:schemaRef ds:uri="http://schemas.microsoft.com/sharepoint/v3"/>
    <ds:schemaRef ds:uri="http://purl.org/dc/dcmitype/"/>
    <ds:schemaRef ds:uri="16c05727-aa75-4e4a-9b5f-8a80a1165891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239674-1887-41DB-914A-BD2B863063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1898</Words>
  <Application>Microsoft Office PowerPoint</Application>
  <PresentationFormat>Широкий екран</PresentationFormat>
  <Paragraphs>247</Paragraphs>
  <Slides>33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7" baseType="lpstr">
      <vt:lpstr>맑은 고딕</vt:lpstr>
      <vt:lpstr>Antiqua</vt:lpstr>
      <vt:lpstr>Aptos</vt:lpstr>
      <vt:lpstr>Arial</vt:lpstr>
      <vt:lpstr>Arial Black</vt:lpstr>
      <vt:lpstr>Arial Unicode MS</vt:lpstr>
      <vt:lpstr>Calibri</vt:lpstr>
      <vt:lpstr>Century Gothic</vt:lpstr>
      <vt:lpstr>Georgia</vt:lpstr>
      <vt:lpstr>Jumble</vt:lpstr>
      <vt:lpstr>Monotype Corsiva</vt:lpstr>
      <vt:lpstr>Times New Roman</vt:lpstr>
      <vt:lpstr>Wingdings</vt:lpstr>
      <vt:lpstr>Custom</vt:lpstr>
      <vt:lpstr>Психолого-педагогічний супровід дітей з особливими освітніми потребами в закладі дошкільної освіти</vt:lpstr>
      <vt:lpstr>Актуальність даної теми пов'язана, насамперед, із тим, що число дітей, які потребують підтримки в освітньому процесі, неухильно зростає.</vt:lpstr>
      <vt:lpstr>Рівне ставлення не означає однакове, натомість воно передбачає врахування потреб кожної конкретної людини, різних груп людей для забезпечення рівного доступу, рівних умов.</vt:lpstr>
      <vt:lpstr>Презентація PowerPoint</vt:lpstr>
      <vt:lpstr>Презентація PowerPoint</vt:lpstr>
      <vt:lpstr>Презентація PowerPoint</vt:lpstr>
      <vt:lpstr>Презентація PowerPoint</vt:lpstr>
      <vt:lpstr>Психолого-педагогічний супровід дитини з ООП в дошкільному закладі – це взаємоузгоджена комплексна діяльність команди фахівців та батьків дитини,  спрямована на створення необхідних умов, що сприяють розвитку особистості дитини, засвоєнню нею знань, умінь і навичок, успішній адаптації.</vt:lpstr>
      <vt:lpstr>До складу Команди супроводу дитини з ООП входять:  постійні учасники:  директор або вихователь-методист  вихователь, асистент вихователя, всі педагогічні працівники, які працюють з дитиною!  практичний психолог  соціальний педагог  вчителі спеціальної освіти   батьки дитини  залучені фахівці:  медичний працівник закладу освіти  лікар, фахівці ІРЦ асистент дитини  спеціалісти системи соціального захисту населення, служби у справах дітей.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Виступ на засідання КППС має містити : 1. Характеристику здобувача освіти. 2. Які педагогічні технології були використані?  3. Результати роботи (досягнення). 4. Проблемні питання, які потребують розгляду та опрацювання. </vt:lpstr>
      <vt:lpstr>Психолого-педагогічний супровід спрямовано на: підвищення ефективності навчання шляхом набуття навичок, що забезпечують адаптацію дитини з ООП до навчання та соціуму в цілому.</vt:lpstr>
      <vt:lpstr>Поради й рекомендації вихователю,у групі якого навчається дитина з ООП:</vt:lpstr>
      <vt:lpstr>ВИДАТНІ ОСОБИ </vt:lpstr>
      <vt:lpstr>Людвиг ван Бетховен</vt:lpstr>
      <vt:lpstr>Ісаак Ньютон</vt:lpstr>
      <vt:lpstr>Альберт Ейнштейн</vt:lpstr>
      <vt:lpstr>Джим Керрі</vt:lpstr>
      <vt:lpstr>Том Круз</vt:lpstr>
      <vt:lpstr>                      Кіра Найтлі </vt:lpstr>
      <vt:lpstr>Вупі Голдберг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User</dc:creator>
  <cp:lastModifiedBy>Директор</cp:lastModifiedBy>
  <cp:revision>47</cp:revision>
  <dcterms:created xsi:type="dcterms:W3CDTF">2024-01-28T15:41:30Z</dcterms:created>
  <dcterms:modified xsi:type="dcterms:W3CDTF">2024-10-28T13:15:23Z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